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7"/>
  </p:notesMasterIdLst>
  <p:sldIdLst>
    <p:sldId id="256" r:id="rId5"/>
    <p:sldId id="257" r:id="rId6"/>
    <p:sldId id="259" r:id="rId7"/>
    <p:sldId id="260" r:id="rId8"/>
    <p:sldId id="264" r:id="rId9"/>
    <p:sldId id="265" r:id="rId10"/>
    <p:sldId id="266" r:id="rId11"/>
    <p:sldId id="267" r:id="rId12"/>
    <p:sldId id="268" r:id="rId13"/>
    <p:sldId id="300" r:id="rId14"/>
    <p:sldId id="270" r:id="rId15"/>
    <p:sldId id="269" r:id="rId16"/>
    <p:sldId id="271" r:id="rId17"/>
    <p:sldId id="263" r:id="rId18"/>
    <p:sldId id="272" r:id="rId19"/>
    <p:sldId id="273" r:id="rId20"/>
    <p:sldId id="274" r:id="rId21"/>
    <p:sldId id="275" r:id="rId22"/>
    <p:sldId id="276" r:id="rId23"/>
    <p:sldId id="277" r:id="rId24"/>
    <p:sldId id="278" r:id="rId25"/>
    <p:sldId id="285" r:id="rId26"/>
    <p:sldId id="283" r:id="rId27"/>
    <p:sldId id="286" r:id="rId28"/>
    <p:sldId id="287" r:id="rId29"/>
    <p:sldId id="282" r:id="rId30"/>
    <p:sldId id="288" r:id="rId31"/>
    <p:sldId id="279" r:id="rId32"/>
    <p:sldId id="280" r:id="rId33"/>
    <p:sldId id="289" r:id="rId34"/>
    <p:sldId id="301" r:id="rId35"/>
    <p:sldId id="284" r:id="rId36"/>
    <p:sldId id="291" r:id="rId37"/>
    <p:sldId id="292" r:id="rId38"/>
    <p:sldId id="281" r:id="rId39"/>
    <p:sldId id="294" r:id="rId40"/>
    <p:sldId id="298" r:id="rId41"/>
    <p:sldId id="295" r:id="rId42"/>
    <p:sldId id="297" r:id="rId43"/>
    <p:sldId id="296" r:id="rId44"/>
    <p:sldId id="293" r:id="rId45"/>
    <p:sldId id="29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3A6"/>
    <a:srgbClr val="B388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12" autoAdjust="0"/>
  </p:normalViewPr>
  <p:slideViewPr>
    <p:cSldViewPr snapToGrid="0">
      <p:cViewPr varScale="1">
        <p:scale>
          <a:sx n="52" d="100"/>
          <a:sy n="52" d="100"/>
        </p:scale>
        <p:origin x="85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92402E-D48E-4A20-9102-45582919617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8838873-4431-4954-9171-1238775AC576}" type="pres">
      <dgm:prSet presAssocID="{B192402E-D48E-4A20-9102-455829196172}" presName="linear" presStyleCnt="0">
        <dgm:presLayoutVars>
          <dgm:dir/>
          <dgm:animLvl val="lvl"/>
          <dgm:resizeHandles val="exact"/>
        </dgm:presLayoutVars>
      </dgm:prSet>
      <dgm:spPr/>
    </dgm:pt>
  </dgm:ptLst>
  <dgm:cxnLst>
    <dgm:cxn modelId="{260CC718-1C19-4A58-B25E-4613464E2BCD}" type="presOf" srcId="{B192402E-D48E-4A20-9102-455829196172}" destId="{48838873-4431-4954-9171-1238775AC576}" srcOrd="0" destOrd="0" presId="urn:microsoft.com/office/officeart/2005/8/layout/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98B7E-6604-4F74-86DB-B30627D56244}" type="datetimeFigureOut">
              <a:rPr lang="en-US" smtClean="0"/>
              <a:t>6/27/2025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28A1F-3E69-47E5-AE93-E7F2155A242D}" type="slidenum">
              <a:rPr lang="en-US" smtClean="0"/>
              <a:t>‹#›</a:t>
            </a:fld>
            <a:endParaRPr lang="en-US" dirty="0"/>
          </a:p>
        </p:txBody>
      </p:sp>
    </p:spTree>
    <p:extLst>
      <p:ext uri="{BB962C8B-B14F-4D97-AF65-F5344CB8AC3E}">
        <p14:creationId xmlns:p14="http://schemas.microsoft.com/office/powerpoint/2010/main" val="2075933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3F28A1F-3E69-47E5-AE93-E7F2155A242D}" type="slidenum">
              <a:rPr lang="en-US" smtClean="0"/>
              <a:t>31</a:t>
            </a:fld>
            <a:endParaRPr lang="en-US" dirty="0"/>
          </a:p>
        </p:txBody>
      </p:sp>
    </p:spTree>
    <p:extLst>
      <p:ext uri="{BB962C8B-B14F-4D97-AF65-F5344CB8AC3E}">
        <p14:creationId xmlns:p14="http://schemas.microsoft.com/office/powerpoint/2010/main" val="3657066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anchor="b">
            <a:noAutofit/>
          </a:bodyPr>
          <a:lstStyle>
            <a:lvl1pPr>
              <a:lnSpc>
                <a:spcPct val="70000"/>
              </a:lnSpc>
              <a:defRPr sz="7200" spc="-3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22653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B651-5612-4E6A-9B35-A555D082EC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1389A2-D77B-40CA-AD1E-0178AEFAD15A}"/>
              </a:ext>
            </a:extLst>
          </p:cNvPr>
          <p:cNvSpPr>
            <a:spLocks noGrp="1"/>
          </p:cNvSpPr>
          <p:nvPr>
            <p:ph sz="half" idx="1"/>
          </p:nvPr>
        </p:nvSpPr>
        <p:spPr>
          <a:xfrm>
            <a:off x="838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1DCA993-CBEA-48C5-BD35-50ABDFF64065}"/>
              </a:ext>
            </a:extLst>
          </p:cNvPr>
          <p:cNvSpPr>
            <a:spLocks noGrp="1"/>
          </p:cNvSpPr>
          <p:nvPr>
            <p:ph sz="half" idx="2"/>
          </p:nvPr>
        </p:nvSpPr>
        <p:spPr>
          <a:xfrm>
            <a:off x="6172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B88ED8E0-95EC-469F-9B7E-562FBDFDE6C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64634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76F88-2A37-410D-A685-E455AF3D07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764B46-B015-44F7-8DC0-AFB8D275E4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3C8232-2077-497A-9142-B787E2B03A73}"/>
              </a:ext>
            </a:extLst>
          </p:cNvPr>
          <p:cNvSpPr>
            <a:spLocks noGrp="1"/>
          </p:cNvSpPr>
          <p:nvPr>
            <p:ph sz="half" idx="2"/>
          </p:nvPr>
        </p:nvSpPr>
        <p:spPr>
          <a:xfrm>
            <a:off x="839788" y="2505075"/>
            <a:ext cx="5157787"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AF6077C-D913-4FD0-B6E0-6D70BEFD40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905DBB-3AA9-4435-AC97-732293FDE7EF}"/>
              </a:ext>
            </a:extLst>
          </p:cNvPr>
          <p:cNvSpPr>
            <a:spLocks noGrp="1"/>
          </p:cNvSpPr>
          <p:nvPr>
            <p:ph sz="quarter" idx="4"/>
          </p:nvPr>
        </p:nvSpPr>
        <p:spPr>
          <a:xfrm>
            <a:off x="6172200" y="2505075"/>
            <a:ext cx="5183188"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954C901-FCAF-4DFB-A621-6A969641CA73}"/>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29214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F2623-2255-4BBA-9577-B3A3FD2AE8E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259F0F0-5E7C-4FC9-8E90-6ADCD7A714B6}"/>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10553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9D3FFB-BE14-4D90-A515-10EDD1BEE6F1}"/>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6276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51E51-BE82-4B1B-9CB6-89C26464DB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CCBF8C-3CF7-47E6-9AB0-15584178B4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07DA3C-0298-45CF-AFC3-41031C076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F7C4FF87-D01E-416B-9EF8-E107C4EDDC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9853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anchor="b">
            <a:noAutofit/>
          </a:bodyPr>
          <a:lstStyle>
            <a:lvl1pPr>
              <a:lnSpc>
                <a:spcPct val="70000"/>
              </a:lnSpc>
              <a:defRPr sz="7200" spc="-3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
        <p:nvSpPr>
          <p:cNvPr id="8" name="Picture Placeholder 2">
            <a:extLst>
              <a:ext uri="{FF2B5EF4-FFF2-40B4-BE49-F238E27FC236}">
                <a16:creationId xmlns:a16="http://schemas.microsoft.com/office/drawing/2014/main" id="{2641ECAC-0557-4843-8433-067E4414E2F5}"/>
              </a:ext>
            </a:extLst>
          </p:cNvPr>
          <p:cNvSpPr>
            <a:spLocks noGrp="1"/>
          </p:cNvSpPr>
          <p:nvPr>
            <p:ph type="pic" idx="1" hasCustomPrompt="1"/>
          </p:nvPr>
        </p:nvSpPr>
        <p:spPr>
          <a:xfrm>
            <a:off x="-1" y="0"/>
            <a:ext cx="7512001" cy="6727855"/>
          </a:xfrm>
          <a:solidFill>
            <a:schemeClr val="tx1">
              <a:lumMod val="85000"/>
              <a:lumOff val="15000"/>
            </a:schemeClr>
          </a:solidFill>
        </p:spPr>
        <p:txBody>
          <a:bodyPr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Insert Your Picture Here</a:t>
            </a:r>
          </a:p>
        </p:txBody>
      </p:sp>
    </p:spTree>
    <p:extLst>
      <p:ext uri="{BB962C8B-B14F-4D97-AF65-F5344CB8AC3E}">
        <p14:creationId xmlns:p14="http://schemas.microsoft.com/office/powerpoint/2010/main" val="339438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838200" y="611076"/>
            <a:ext cx="6273800" cy="833663"/>
          </a:xfrm>
          <a:solidFill>
            <a:schemeClr val="accent2">
              <a:lumMod val="50000"/>
            </a:schemeClr>
          </a:solidFill>
        </p:spPr>
        <p:txBody>
          <a:bodyPr tIns="108000" bIns="108000">
            <a:spAutoFit/>
          </a:bodyPr>
          <a:lstStyle>
            <a:lvl1pPr>
              <a:lnSpc>
                <a:spcPct val="100000"/>
              </a:lnSpc>
              <a:defRPr sz="4000"/>
            </a:lvl1pPr>
          </a:lstStyle>
          <a:p>
            <a:r>
              <a:rPr lang="en-US"/>
              <a:t>Click to edit Master title style</a:t>
            </a:r>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1825625"/>
            <a:ext cx="62738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839236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Wide">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838200" y="611077"/>
            <a:ext cx="6273800" cy="833663"/>
          </a:xfrm>
          <a:solidFill>
            <a:schemeClr val="accent2">
              <a:lumMod val="50000"/>
            </a:schemeClr>
          </a:solidFill>
        </p:spPr>
        <p:txBody>
          <a:bodyPr vert="horz" lIns="91440" tIns="108000" rIns="91440" bIns="108000" rtlCol="0" anchor="ctr">
            <a:spAutoFit/>
          </a:bodyPr>
          <a:lstStyle>
            <a:lvl1pPr>
              <a:defRPr lang="en-US" sz="400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1825625"/>
            <a:ext cx="10515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59457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Right">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6D3C5ED2-B01D-4104-B193-BC78D76A4646}"/>
              </a:ext>
            </a:extLst>
          </p:cNvPr>
          <p:cNvSpPr>
            <a:spLocks noGrp="1"/>
          </p:cNvSpPr>
          <p:nvPr>
            <p:ph type="pic" idx="11" hasCustomPrompt="1"/>
          </p:nvPr>
        </p:nvSpPr>
        <p:spPr>
          <a:xfrm>
            <a:off x="0" y="0"/>
            <a:ext cx="6305550" cy="6721475"/>
          </a:xfrm>
          <a:noFill/>
        </p:spPr>
        <p:txBody>
          <a:bodyPr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Insert Your Picture Here</a:t>
            </a:r>
          </a:p>
        </p:txBody>
      </p:sp>
      <p:sp>
        <p:nvSpPr>
          <p:cNvPr id="2" name="Title 1">
            <a:extLst>
              <a:ext uri="{FF2B5EF4-FFF2-40B4-BE49-F238E27FC236}">
                <a16:creationId xmlns:a16="http://schemas.microsoft.com/office/drawing/2014/main" id="{FE91AD08-4E28-4191-9B62-EAD61608E5CF}"/>
              </a:ext>
            </a:extLst>
          </p:cNvPr>
          <p:cNvSpPr>
            <a:spLocks noGrp="1"/>
          </p:cNvSpPr>
          <p:nvPr>
            <p:ph type="title" hasCustomPrompt="1"/>
          </p:nvPr>
        </p:nvSpPr>
        <p:spPr>
          <a:xfrm>
            <a:off x="6657974" y="611077"/>
            <a:ext cx="4695825" cy="833663"/>
          </a:xfrm>
          <a:solidFill>
            <a:schemeClr val="accent2">
              <a:lumMod val="50000"/>
            </a:schemeClr>
          </a:solidFill>
        </p:spPr>
        <p:txBody>
          <a:bodyPr wrap="square" tIns="108000" bIns="108000">
            <a:spAutoFit/>
          </a:bodyPr>
          <a:lstStyle>
            <a:lvl1pPr>
              <a:lnSpc>
                <a:spcPct val="100000"/>
              </a:lnSpc>
              <a:defRPr sz="4000"/>
            </a:lvl1pPr>
          </a:lstStyle>
          <a:p>
            <a:r>
              <a:rPr lang="en-US" dirty="0"/>
              <a:t>Edit Master title style</a:t>
            </a:r>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6657974" y="1825625"/>
            <a:ext cx="4695826"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79790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 Horizonta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0" y="1"/>
            <a:ext cx="4305300" cy="6721472"/>
          </a:xfr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a:lnSpc>
                <a:spcPct val="70000"/>
              </a:lnSpc>
              <a:defRPr lang="en-US" sz="5200" b="0" spc="-150" dirty="0"/>
            </a:lvl1pPr>
          </a:lstStyle>
          <a:p>
            <a:pPr lvl="0" algn="r"/>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4705350" y="365124"/>
            <a:ext cx="6648448" cy="5984875"/>
          </a:xfrm>
        </p:spPr>
        <p:txBody>
          <a:bodyPr lIns="108000" tIns="108000" rIns="108000" bIns="108000"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13">
            <a:extLst>
              <a:ext uri="{FF2B5EF4-FFF2-40B4-BE49-F238E27FC236}">
                <a16:creationId xmlns:a16="http://schemas.microsoft.com/office/drawing/2014/main" id="{7746CAFB-2B99-470B-B55B-9BF378E3A04B}"/>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16049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Horizontal 2">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5237DA4-112F-40B2-8C8C-EB23506D9C45}"/>
              </a:ext>
            </a:extLst>
          </p:cNvPr>
          <p:cNvSpPr>
            <a:spLocks noGrp="1"/>
          </p:cNvSpPr>
          <p:nvPr>
            <p:ph type="title"/>
          </p:nvPr>
        </p:nvSpPr>
        <p:spPr>
          <a:xfrm>
            <a:off x="7512000" y="0"/>
            <a:ext cx="4680000" cy="6721473"/>
          </a:xfrm>
          <a:gradFill>
            <a:gsLst>
              <a:gs pos="1000">
                <a:schemeClr val="tx1">
                  <a:lumMod val="85000"/>
                  <a:lumOff val="15000"/>
                </a:schemeClr>
              </a:gs>
              <a:gs pos="100000">
                <a:schemeClr val="accent2">
                  <a:lumMod val="50000"/>
                </a:schemeClr>
              </a:gs>
            </a:gsLst>
            <a:lin ang="12600000" scaled="0"/>
          </a:gradFill>
        </p:spPr>
        <p:txBody>
          <a:bodyPr lIns="396000" rIns="396000">
            <a:normAutofit/>
          </a:bodyPr>
          <a:lstStyle>
            <a:lvl1pPr>
              <a:lnSpc>
                <a:spcPct val="70000"/>
              </a:lnSpc>
              <a:defRPr sz="5200" spc="-15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365124"/>
            <a:ext cx="6156323" cy="5984875"/>
          </a:xfrm>
        </p:spPr>
        <p:txBody>
          <a:bodyPr lIns="108000" tIns="108000" rIns="108000" bIns="108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a:extLst>
              <a:ext uri="{FF2B5EF4-FFF2-40B4-BE49-F238E27FC236}">
                <a16:creationId xmlns:a16="http://schemas.microsoft.com/office/drawing/2014/main" id="{7746CAFB-2B99-470B-B55B-9BF378E3A04B}"/>
              </a:ext>
            </a:extLst>
          </p:cNvPr>
          <p:cNvSpPr>
            <a:spLocks noGrp="1"/>
          </p:cNvSpPr>
          <p:nvPr>
            <p:ph type="sldNum" sz="quarter" idx="10"/>
          </p:nvPr>
        </p:nvSpPr>
        <p:spPr>
          <a:solidFill>
            <a:schemeClr val="bg1">
              <a:lumMod val="85000"/>
            </a:schemeClr>
          </a:solidFill>
        </p:spPr>
        <p:txBody>
          <a:bodyPr/>
          <a:lstStyle>
            <a:lvl1pPr>
              <a:defRPr>
                <a:solidFill>
                  <a:schemeClr val="tx1">
                    <a:lumMod val="85000"/>
                    <a:lumOff val="15000"/>
                  </a:schemeClr>
                </a:solidFill>
              </a:defRPr>
            </a:lvl1p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6449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Horizontal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
        <p:nvSpPr>
          <p:cNvPr id="5" name="Content Placeholder 2">
            <a:extLst>
              <a:ext uri="{FF2B5EF4-FFF2-40B4-BE49-F238E27FC236}">
                <a16:creationId xmlns:a16="http://schemas.microsoft.com/office/drawing/2014/main" id="{D68E6EF2-4B2F-4D0D-9505-CE92872972F7}"/>
              </a:ext>
            </a:extLst>
          </p:cNvPr>
          <p:cNvSpPr>
            <a:spLocks noGrp="1"/>
          </p:cNvSpPr>
          <p:nvPr>
            <p:ph idx="1"/>
          </p:nvPr>
        </p:nvSpPr>
        <p:spPr>
          <a:xfrm>
            <a:off x="4705350" y="611076"/>
            <a:ext cx="6648448" cy="5738923"/>
          </a:xfrm>
        </p:spPr>
        <p:txBody>
          <a:bodyPr lIns="108000" tIns="108000" rIns="108000" b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D91A21B9-BA54-413B-940E-027C32E4D429}"/>
              </a:ext>
            </a:extLst>
          </p:cNvPr>
          <p:cNvSpPr>
            <a:spLocks noGrp="1"/>
          </p:cNvSpPr>
          <p:nvPr>
            <p:ph type="title"/>
          </p:nvPr>
        </p:nvSpPr>
        <p:spPr>
          <a:xfrm>
            <a:off x="838200" y="611076"/>
            <a:ext cx="3440502" cy="2064769"/>
          </a:xfrm>
          <a:solidFill>
            <a:schemeClr val="accent2">
              <a:lumMod val="50000"/>
            </a:schemeClr>
          </a:solidFill>
        </p:spPr>
        <p:txBody>
          <a:bodyPr wrap="square" tIns="108000" bIns="108000" anchor="t">
            <a:spAutoFit/>
          </a:bodyPr>
          <a:lstStyle>
            <a:lvl1pPr>
              <a:lnSpc>
                <a:spcPct val="100000"/>
              </a:lnSpc>
              <a:defRPr sz="4000"/>
            </a:lvl1pPr>
          </a:lstStyle>
          <a:p>
            <a:r>
              <a:rPr lang="en-US"/>
              <a:t>Click to edit Master title style</a:t>
            </a:r>
            <a:endParaRPr lang="en-US" dirty="0"/>
          </a:p>
        </p:txBody>
      </p:sp>
    </p:spTree>
    <p:extLst>
      <p:ext uri="{BB962C8B-B14F-4D97-AF65-F5344CB8AC3E}">
        <p14:creationId xmlns:p14="http://schemas.microsoft.com/office/powerpoint/2010/main" val="3610051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BDA7-8BE9-42D5-ACF1-0F51423A20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CEF73F-3CCA-4312-8E9C-2B4629DA1F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Slide Number Placeholder 3">
            <a:extLst>
              <a:ext uri="{FF2B5EF4-FFF2-40B4-BE49-F238E27FC236}">
                <a16:creationId xmlns:a16="http://schemas.microsoft.com/office/drawing/2014/main" id="{293BF716-502C-4821-A3A0-19C2C508EED1}"/>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66598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E4AFE-E166-4B84-B0C8-9205038D8033}"/>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flipV="1">
            <a:off x="0" y="0"/>
            <a:ext cx="12192000" cy="6858000"/>
          </a:xfrm>
          <a:prstGeom prst="rect">
            <a:avLst/>
          </a:prstGeom>
        </p:spPr>
      </p:pic>
      <p:sp>
        <p:nvSpPr>
          <p:cNvPr id="2" name="Title Placeholder 1">
            <a:extLst>
              <a:ext uri="{FF2B5EF4-FFF2-40B4-BE49-F238E27FC236}">
                <a16:creationId xmlns:a16="http://schemas.microsoft.com/office/drawing/2014/main" id="{6C617517-B672-49BA-AC6E-AB66D0639A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92C27-7843-4B22-9200-B7304E6AE4CD}"/>
              </a:ext>
            </a:extLst>
          </p:cNvPr>
          <p:cNvSpPr>
            <a:spLocks noGrp="1"/>
          </p:cNvSpPr>
          <p:nvPr>
            <p:ph type="body" idx="1"/>
          </p:nvPr>
        </p:nvSpPr>
        <p:spPr>
          <a:xfrm>
            <a:off x="838200" y="1825625"/>
            <a:ext cx="1051559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2DB4F10-F75B-41A8-B994-BFF68949E59A}"/>
              </a:ext>
            </a:extLst>
          </p:cNvPr>
          <p:cNvSpPr>
            <a:spLocks noGrp="1"/>
          </p:cNvSpPr>
          <p:nvPr>
            <p:ph type="sldNum" sz="quarter" idx="4"/>
          </p:nvPr>
        </p:nvSpPr>
        <p:spPr>
          <a:xfrm>
            <a:off x="11353800" y="6361475"/>
            <a:ext cx="838200" cy="360000"/>
          </a:xfrm>
          <a:prstGeom prst="rect">
            <a:avLst/>
          </a:prstGeom>
          <a:solidFill>
            <a:schemeClr val="tx1">
              <a:lumMod val="85000"/>
              <a:lumOff val="15000"/>
            </a:schemeClr>
          </a:solidFill>
        </p:spPr>
        <p:txBody>
          <a:bodyPr vert="horz" lIns="91440" tIns="45720" rIns="91440" bIns="45720" rtlCol="0" anchor="ctr"/>
          <a:lstStyle>
            <a:lvl1pPr algn="ctr">
              <a:defRPr sz="1200">
                <a:solidFill>
                  <a:schemeClr val="bg1"/>
                </a:solidFill>
              </a:defRPr>
            </a:lvl1pPr>
          </a:lstStyle>
          <a:p>
            <a:r>
              <a:rPr lang="en-US" dirty="0"/>
              <a:t>PAGE </a:t>
            </a:r>
            <a:fld id="{4A9B5881-4007-4345-955A-79C2656F0C49}" type="slidenum">
              <a:rPr lang="en-US" smtClean="0"/>
              <a:pPr/>
              <a:t>‹#›</a:t>
            </a:fld>
            <a:endParaRPr lang="en-US" dirty="0"/>
          </a:p>
        </p:txBody>
      </p:sp>
      <p:sp>
        <p:nvSpPr>
          <p:cNvPr id="7" name="Rectangle 6">
            <a:extLst>
              <a:ext uri="{FF2B5EF4-FFF2-40B4-BE49-F238E27FC236}">
                <a16:creationId xmlns:a16="http://schemas.microsoft.com/office/drawing/2014/main" id="{512D21E2-8DEB-4F43-A26E-B8DA900A9230}"/>
              </a:ext>
            </a:extLst>
          </p:cNvPr>
          <p:cNvSpPr/>
          <p:nvPr userDrawn="1"/>
        </p:nvSpPr>
        <p:spPr>
          <a:xfrm>
            <a:off x="0" y="6721475"/>
            <a:ext cx="12192000" cy="136525"/>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CD3143-7FD1-40EA-AA4A-47C72380AEC2}"/>
              </a:ext>
            </a:extLst>
          </p:cNvPr>
          <p:cNvSpPr/>
          <p:nvPr userDrawn="1"/>
        </p:nvSpPr>
        <p:spPr>
          <a:xfrm>
            <a:off x="11353798" y="6721474"/>
            <a:ext cx="838201" cy="136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3920126"/>
      </p:ext>
    </p:extLst>
  </p:cSld>
  <p:clrMap bg1="lt1" tx1="dk1" bg2="lt2" tx2="dk2" accent1="accent1" accent2="accent2" accent3="accent3" accent4="accent4" accent5="accent5" accent6="accent6" hlink="hlink" folHlink="folHlink"/>
  <p:sldLayoutIdLst>
    <p:sldLayoutId id="2147483661" r:id="rId1"/>
    <p:sldLayoutId id="2147483659" r:id="rId2"/>
    <p:sldLayoutId id="2147483660" r:id="rId3"/>
    <p:sldLayoutId id="2147483665" r:id="rId4"/>
    <p:sldLayoutId id="2147483666" r:id="rId5"/>
    <p:sldLayoutId id="2147483650" r:id="rId6"/>
    <p:sldLayoutId id="2147483663" r:id="rId7"/>
    <p:sldLayoutId id="2147483664" r:id="rId8"/>
    <p:sldLayoutId id="2147483651" r:id="rId9"/>
    <p:sldLayoutId id="2147483652" r:id="rId10"/>
    <p:sldLayoutId id="2147483653" r:id="rId11"/>
    <p:sldLayoutId id="2147483654" r:id="rId12"/>
    <p:sldLayoutId id="2147483655" r:id="rId13"/>
    <p:sldLayoutId id="2147483656"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0C5037-DA4A-44E2-A9FB-84B1498768A7}"/>
              </a:ext>
            </a:extLst>
          </p:cNvPr>
          <p:cNvSpPr>
            <a:spLocks noGrp="1"/>
          </p:cNvSpPr>
          <p:nvPr>
            <p:ph type="title"/>
          </p:nvPr>
        </p:nvSpPr>
        <p:spPr>
          <a:xfrm>
            <a:off x="7589521" y="1676409"/>
            <a:ext cx="4602480" cy="2436592"/>
          </a:xfrm>
        </p:spPr>
        <p:txBody>
          <a:bodyPr/>
          <a:lstStyle/>
          <a:p>
            <a:r>
              <a:rPr lang="en-IN" dirty="0"/>
              <a:t>ASL APPLICATION </a:t>
            </a:r>
            <a:endParaRPr lang="en-US" dirty="0"/>
          </a:p>
        </p:txBody>
      </p:sp>
      <p:pic>
        <p:nvPicPr>
          <p:cNvPr id="29" name="Picture Placeholder 28">
            <a:extLst>
              <a:ext uri="{FF2B5EF4-FFF2-40B4-BE49-F238E27FC236}">
                <a16:creationId xmlns:a16="http://schemas.microsoft.com/office/drawing/2014/main" id="{AE2FE2E9-1D1E-404B-A659-DD19B5D66B5B}"/>
              </a:ext>
            </a:extLst>
          </p:cNvPr>
          <p:cNvPicPr>
            <a:picLocks noGrp="1" noChangeAspect="1"/>
          </p:cNvPicPr>
          <p:nvPr>
            <p:ph type="pic" idx="1"/>
          </p:nvPr>
        </p:nvPicPr>
        <p:blipFill>
          <a:blip r:embed="rId2"/>
          <a:srcRect/>
          <a:stretch/>
        </p:blipFill>
        <p:spPr>
          <a:xfrm>
            <a:off x="0" y="130145"/>
            <a:ext cx="7512001" cy="6727855"/>
          </a:xfrm>
        </p:spPr>
      </p:pic>
      <p:sp>
        <p:nvSpPr>
          <p:cNvPr id="6" name="Text Placeholder 5">
            <a:extLst>
              <a:ext uri="{FF2B5EF4-FFF2-40B4-BE49-F238E27FC236}">
                <a16:creationId xmlns:a16="http://schemas.microsoft.com/office/drawing/2014/main" id="{1397C2DB-90F2-4971-AC44-7CDDF5A3B552}"/>
              </a:ext>
            </a:extLst>
          </p:cNvPr>
          <p:cNvSpPr>
            <a:spLocks noGrp="1"/>
          </p:cNvSpPr>
          <p:nvPr>
            <p:ph type="body" sz="half" idx="2"/>
          </p:nvPr>
        </p:nvSpPr>
        <p:spPr>
          <a:xfrm>
            <a:off x="7873612" y="4611900"/>
            <a:ext cx="3924000" cy="1981939"/>
          </a:xfrm>
        </p:spPr>
        <p:txBody>
          <a:bodyPr/>
          <a:lstStyle/>
          <a:p>
            <a:r>
              <a:rPr lang="en-IN" dirty="0"/>
              <a:t>PRESENTED BY :-</a:t>
            </a:r>
            <a:br>
              <a:rPr lang="en-IN" dirty="0"/>
            </a:br>
            <a:r>
              <a:rPr lang="en-IN" dirty="0"/>
              <a:t>AVISHKAR KARCHE (B1411032)</a:t>
            </a:r>
            <a:br>
              <a:rPr lang="en-IN" dirty="0"/>
            </a:br>
            <a:r>
              <a:rPr lang="en-IN" dirty="0"/>
              <a:t>AVADHOOT KAMBLE (B1411029)</a:t>
            </a:r>
            <a:br>
              <a:rPr lang="en-IN" dirty="0"/>
            </a:br>
            <a:r>
              <a:rPr lang="en-IN" dirty="0"/>
              <a:t>KRUPA MARU (B1411042)</a:t>
            </a:r>
            <a:br>
              <a:rPr lang="en-IN" dirty="0"/>
            </a:br>
            <a:r>
              <a:rPr lang="en-IN" dirty="0"/>
              <a:t>SUMEDH KEDARI (B1411034)</a:t>
            </a:r>
            <a:endParaRPr lang="en-US" dirty="0"/>
          </a:p>
        </p:txBody>
      </p:sp>
    </p:spTree>
    <p:extLst>
      <p:ext uri="{BB962C8B-B14F-4D97-AF65-F5344CB8AC3E}">
        <p14:creationId xmlns:p14="http://schemas.microsoft.com/office/powerpoint/2010/main" val="113625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FC0FE-9088-640F-3FE0-D0355D783E1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BDFD867-41E4-E2EA-FCD0-D4F6CEF44DAD}"/>
              </a:ext>
            </a:extLst>
          </p:cNvPr>
          <p:cNvSpPr>
            <a:spLocks noGrp="1"/>
          </p:cNvSpPr>
          <p:nvPr>
            <p:ph type="title"/>
          </p:nvPr>
        </p:nvSpPr>
        <p:spPr>
          <a:xfrm>
            <a:off x="7512000" y="1"/>
            <a:ext cx="4680000" cy="6736466"/>
          </a:xfrm>
        </p:spPr>
        <p:txBody>
          <a:bodyPr>
            <a:normAutofit/>
          </a:bodyPr>
          <a:lstStyle/>
          <a:p>
            <a:pPr algn="ctr"/>
            <a:r>
              <a:rPr lang="en-US" sz="5100" b="1" dirty="0"/>
              <a:t>FEASIBILITY</a:t>
            </a:r>
            <a:endParaRPr lang="en-US" sz="5100" dirty="0"/>
          </a:p>
        </p:txBody>
      </p:sp>
      <p:sp>
        <p:nvSpPr>
          <p:cNvPr id="4" name="Content Placeholder 3">
            <a:extLst>
              <a:ext uri="{FF2B5EF4-FFF2-40B4-BE49-F238E27FC236}">
                <a16:creationId xmlns:a16="http://schemas.microsoft.com/office/drawing/2014/main" id="{6F1DDB22-9FF9-07FA-219D-0DB3BEB3B522}"/>
              </a:ext>
            </a:extLst>
          </p:cNvPr>
          <p:cNvSpPr>
            <a:spLocks noGrp="1"/>
          </p:cNvSpPr>
          <p:nvPr>
            <p:ph idx="1"/>
          </p:nvPr>
        </p:nvSpPr>
        <p:spPr>
          <a:xfrm>
            <a:off x="0" y="0"/>
            <a:ext cx="7512000" cy="6857999"/>
          </a:xfrm>
        </p:spPr>
        <p:txBody>
          <a:bodyPr>
            <a:normAutofit/>
          </a:bodyPr>
          <a:lstStyle/>
          <a:p>
            <a:pPr>
              <a:buFont typeface="Arial" panose="020B0604020202020204" pitchFamily="34" charset="0"/>
              <a:buChar char="•"/>
            </a:pPr>
            <a:r>
              <a:rPr lang="en-US" b="1" dirty="0"/>
              <a:t>Skillset Availability:</a:t>
            </a:r>
            <a:r>
              <a:rPr lang="en-US" dirty="0"/>
              <a:t> The required expertise in AI/ML, computer vision, NLP, and software development is readily available within the tech industry and academic institutions.</a:t>
            </a:r>
          </a:p>
          <a:p>
            <a:pPr>
              <a:buFont typeface="Arial" panose="020B0604020202020204" pitchFamily="34" charset="0"/>
              <a:buChar char="•"/>
            </a:pPr>
            <a:r>
              <a:rPr lang="en-US" b="1" dirty="0"/>
              <a:t>Integration:</a:t>
            </a:r>
            <a:r>
              <a:rPr lang="en-US" dirty="0"/>
              <a:t> The project can likely integrate with existing web application development practices and tools for user interface and deployment.</a:t>
            </a:r>
          </a:p>
          <a:p>
            <a:pPr>
              <a:buFont typeface="Arial" panose="020B0604020202020204" pitchFamily="34" charset="0"/>
              <a:buChar char="•"/>
            </a:pPr>
            <a:r>
              <a:rPr lang="en-US" b="1" dirty="0"/>
              <a:t>User Experience:</a:t>
            </a:r>
            <a:r>
              <a:rPr lang="en-US" dirty="0"/>
              <a:t> While challenging, improving user experience is a known area of focus in software development and can be addressed through iterative design and testing.</a:t>
            </a:r>
          </a:p>
          <a:p>
            <a:pPr>
              <a:buFont typeface="Arial" panose="020B0604020202020204" pitchFamily="34" charset="0"/>
              <a:buChar char="•"/>
            </a:pPr>
            <a:r>
              <a:rPr lang="en-US" b="1" dirty="0"/>
              <a:t>Cost of Development:</a:t>
            </a:r>
            <a:r>
              <a:rPr lang="en-US" dirty="0"/>
              <a:t> Initial development costs will primarily involve personnel (AI engineers, data scientists, software developers) and computational resources.  </a:t>
            </a:r>
          </a:p>
        </p:txBody>
      </p:sp>
    </p:spTree>
    <p:extLst>
      <p:ext uri="{BB962C8B-B14F-4D97-AF65-F5344CB8AC3E}">
        <p14:creationId xmlns:p14="http://schemas.microsoft.com/office/powerpoint/2010/main" val="384805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995A7-1320-B2D1-D248-7B45127E5E7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CE4E3DCF-92A5-FEA8-651F-792C1174B8B4}"/>
              </a:ext>
            </a:extLst>
          </p:cNvPr>
          <p:cNvSpPr>
            <a:spLocks noGrp="1"/>
          </p:cNvSpPr>
          <p:nvPr>
            <p:ph type="title"/>
          </p:nvPr>
        </p:nvSpPr>
        <p:spPr>
          <a:xfrm>
            <a:off x="7512000" y="0"/>
            <a:ext cx="4680000" cy="6736466"/>
          </a:xfrm>
        </p:spPr>
        <p:txBody>
          <a:bodyPr>
            <a:normAutofit/>
          </a:bodyPr>
          <a:lstStyle/>
          <a:p>
            <a:pPr algn="ctr"/>
            <a:r>
              <a:rPr lang="en-US" sz="5100" dirty="0"/>
              <a:t>LITERATURE SURVEY</a:t>
            </a:r>
          </a:p>
        </p:txBody>
      </p:sp>
      <p:sp>
        <p:nvSpPr>
          <p:cNvPr id="4" name="Content Placeholder 3">
            <a:extLst>
              <a:ext uri="{FF2B5EF4-FFF2-40B4-BE49-F238E27FC236}">
                <a16:creationId xmlns:a16="http://schemas.microsoft.com/office/drawing/2014/main" id="{48F5683A-EAA0-576C-2B67-A7C977D031F2}"/>
              </a:ext>
            </a:extLst>
          </p:cNvPr>
          <p:cNvSpPr>
            <a:spLocks noGrp="1"/>
          </p:cNvSpPr>
          <p:nvPr>
            <p:ph idx="1"/>
          </p:nvPr>
        </p:nvSpPr>
        <p:spPr>
          <a:xfrm>
            <a:off x="0" y="0"/>
            <a:ext cx="7512000" cy="6858000"/>
          </a:xfrm>
        </p:spPr>
        <p:txBody>
          <a:bodyPr>
            <a:normAutofit/>
          </a:bodyPr>
          <a:lstStyle/>
          <a:p>
            <a:r>
              <a:rPr lang="en-US" sz="2800" dirty="0"/>
              <a:t>This involved an in-depth review of academic papers, industry reports, and open-source projects related to real-time sign language recognition, computer vision for gesture interpretation, natural language processing for text and speech generation, and human-computer interaction in assistive technologies. The survey aimed to identify current state-of-the-art methodologies, prevailing challenges, and potential solutions, thereby informing our approach to developing a robust and accurate American Sign Language translation system.</a:t>
            </a:r>
            <a:endParaRPr lang="en-US" sz="3200" dirty="0"/>
          </a:p>
        </p:txBody>
      </p:sp>
    </p:spTree>
    <p:extLst>
      <p:ext uri="{BB962C8B-B14F-4D97-AF65-F5344CB8AC3E}">
        <p14:creationId xmlns:p14="http://schemas.microsoft.com/office/powerpoint/2010/main" val="424445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00977-9D19-D18F-28E8-2557102198A6}"/>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8063A80-F689-525F-326B-51CF4E5FD8E6}"/>
              </a:ext>
            </a:extLst>
          </p:cNvPr>
          <p:cNvGraphicFramePr>
            <a:graphicFrameLocks noGrp="1"/>
          </p:cNvGraphicFramePr>
          <p:nvPr>
            <p:extLst>
              <p:ext uri="{D42A27DB-BD31-4B8C-83A1-F6EECF244321}">
                <p14:modId xmlns:p14="http://schemas.microsoft.com/office/powerpoint/2010/main" val="1781927094"/>
              </p:ext>
            </p:extLst>
          </p:nvPr>
        </p:nvGraphicFramePr>
        <p:xfrm>
          <a:off x="0" y="0"/>
          <a:ext cx="12192000" cy="6716267"/>
        </p:xfrm>
        <a:graphic>
          <a:graphicData uri="http://schemas.openxmlformats.org/drawingml/2006/table">
            <a:tbl>
              <a:tblPr firstRow="1" firstCol="1" lastRow="1" lastCol="1" bandRow="1" bandCol="1">
                <a:tableStyleId>{5C22544A-7EE6-4342-B048-85BDC9FD1C3A}</a:tableStyleId>
              </a:tblPr>
              <a:tblGrid>
                <a:gridCol w="655369">
                  <a:extLst>
                    <a:ext uri="{9D8B030D-6E8A-4147-A177-3AD203B41FA5}">
                      <a16:colId xmlns:a16="http://schemas.microsoft.com/office/drawing/2014/main" val="865624224"/>
                    </a:ext>
                  </a:extLst>
                </a:gridCol>
                <a:gridCol w="1416189">
                  <a:extLst>
                    <a:ext uri="{9D8B030D-6E8A-4147-A177-3AD203B41FA5}">
                      <a16:colId xmlns:a16="http://schemas.microsoft.com/office/drawing/2014/main" val="3159594818"/>
                    </a:ext>
                  </a:extLst>
                </a:gridCol>
                <a:gridCol w="1638746">
                  <a:extLst>
                    <a:ext uri="{9D8B030D-6E8A-4147-A177-3AD203B41FA5}">
                      <a16:colId xmlns:a16="http://schemas.microsoft.com/office/drawing/2014/main" val="3295379886"/>
                    </a:ext>
                  </a:extLst>
                </a:gridCol>
                <a:gridCol w="1892833">
                  <a:extLst>
                    <a:ext uri="{9D8B030D-6E8A-4147-A177-3AD203B41FA5}">
                      <a16:colId xmlns:a16="http://schemas.microsoft.com/office/drawing/2014/main" val="1074159082"/>
                    </a:ext>
                  </a:extLst>
                </a:gridCol>
                <a:gridCol w="1745942">
                  <a:extLst>
                    <a:ext uri="{9D8B030D-6E8A-4147-A177-3AD203B41FA5}">
                      <a16:colId xmlns:a16="http://schemas.microsoft.com/office/drawing/2014/main" val="3324164466"/>
                    </a:ext>
                  </a:extLst>
                </a:gridCol>
                <a:gridCol w="1706611">
                  <a:extLst>
                    <a:ext uri="{9D8B030D-6E8A-4147-A177-3AD203B41FA5}">
                      <a16:colId xmlns:a16="http://schemas.microsoft.com/office/drawing/2014/main" val="4245965243"/>
                    </a:ext>
                  </a:extLst>
                </a:gridCol>
                <a:gridCol w="1114165">
                  <a:extLst>
                    <a:ext uri="{9D8B030D-6E8A-4147-A177-3AD203B41FA5}">
                      <a16:colId xmlns:a16="http://schemas.microsoft.com/office/drawing/2014/main" val="1944097894"/>
                    </a:ext>
                  </a:extLst>
                </a:gridCol>
                <a:gridCol w="2022145">
                  <a:extLst>
                    <a:ext uri="{9D8B030D-6E8A-4147-A177-3AD203B41FA5}">
                      <a16:colId xmlns:a16="http://schemas.microsoft.com/office/drawing/2014/main" val="1598722105"/>
                    </a:ext>
                  </a:extLst>
                </a:gridCol>
              </a:tblGrid>
              <a:tr h="777110">
                <a:tc>
                  <a:txBody>
                    <a:bodyPr/>
                    <a:lstStyle/>
                    <a:p>
                      <a:pPr marL="67945" marR="0">
                        <a:buNone/>
                      </a:pPr>
                      <a:r>
                        <a:rPr lang="en-US" sz="1600" spc="-25" dirty="0">
                          <a:effectLst/>
                        </a:rPr>
                        <a:t>Sr.</a:t>
                      </a:r>
                      <a:endParaRPr lang="en-US" sz="1200" dirty="0">
                        <a:effectLst/>
                      </a:endParaRPr>
                    </a:p>
                    <a:p>
                      <a:pPr marL="67945" marR="0">
                        <a:spcBef>
                          <a:spcPts val="820"/>
                        </a:spcBef>
                        <a:buNone/>
                      </a:pPr>
                      <a:r>
                        <a:rPr lang="en-US" sz="1600" spc="-25" dirty="0">
                          <a:effectLst/>
                        </a:rPr>
                        <a:t>No.</a:t>
                      </a:r>
                      <a:endParaRPr lang="en-US" sz="12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67945" marR="339725">
                        <a:lnSpc>
                          <a:spcPct val="150000"/>
                        </a:lnSpc>
                        <a:buNone/>
                      </a:pPr>
                      <a:r>
                        <a:rPr lang="en-US" sz="1600" spc="-20" dirty="0">
                          <a:effectLst/>
                        </a:rPr>
                        <a:t>Paper </a:t>
                      </a:r>
                      <a:r>
                        <a:rPr lang="en-US" sz="1600" spc="-10" dirty="0">
                          <a:effectLst/>
                        </a:rPr>
                        <a:t>Title</a:t>
                      </a:r>
                      <a:endParaRPr lang="en-US" sz="12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67945" marR="386715">
                        <a:lnSpc>
                          <a:spcPct val="150000"/>
                        </a:lnSpc>
                        <a:buNone/>
                      </a:pPr>
                      <a:r>
                        <a:rPr lang="en-US" sz="1600" spc="-10">
                          <a:effectLst/>
                        </a:rPr>
                        <a:t>Author Details</a:t>
                      </a:r>
                      <a:endParaRPr lang="en-US"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67945" marR="0">
                        <a:buNone/>
                      </a:pPr>
                      <a:r>
                        <a:rPr lang="en-US" sz="1600" spc="-10">
                          <a:effectLst/>
                        </a:rPr>
                        <a:t>Objectives</a:t>
                      </a:r>
                      <a:endParaRPr lang="en-US"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68580" marR="0">
                        <a:buNone/>
                      </a:pPr>
                      <a:r>
                        <a:rPr lang="en-US" sz="1600" spc="-10">
                          <a:effectLst/>
                        </a:rPr>
                        <a:t>Methodology</a:t>
                      </a:r>
                      <a:endParaRPr lang="en-US"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67945" marR="0">
                        <a:lnSpc>
                          <a:spcPct val="150000"/>
                        </a:lnSpc>
                        <a:buNone/>
                      </a:pPr>
                      <a:r>
                        <a:rPr lang="en-US" sz="1600" spc="-20">
                          <a:effectLst/>
                        </a:rPr>
                        <a:t>Parameters Used</a:t>
                      </a:r>
                      <a:endParaRPr lang="en-US"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67945" marR="78740">
                        <a:lnSpc>
                          <a:spcPct val="150000"/>
                        </a:lnSpc>
                        <a:buNone/>
                      </a:pPr>
                      <a:r>
                        <a:rPr lang="en-US" sz="1600" spc="-20">
                          <a:effectLst/>
                        </a:rPr>
                        <a:t>Accura </a:t>
                      </a:r>
                      <a:r>
                        <a:rPr lang="en-US" sz="1600" spc="-30">
                          <a:effectLst/>
                        </a:rPr>
                        <a:t>cy</a:t>
                      </a:r>
                      <a:endParaRPr lang="en-US"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66040" marR="0">
                        <a:lnSpc>
                          <a:spcPct val="150000"/>
                        </a:lnSpc>
                        <a:buNone/>
                      </a:pPr>
                      <a:r>
                        <a:rPr lang="en-US" sz="1600" spc="-10" dirty="0">
                          <a:effectLst/>
                        </a:rPr>
                        <a:t>Result/ </a:t>
                      </a:r>
                      <a:r>
                        <a:rPr lang="en-US" sz="1600" spc="-20" dirty="0">
                          <a:effectLst/>
                        </a:rPr>
                        <a:t>Remark</a:t>
                      </a:r>
                      <a:endParaRPr lang="en-US" sz="1200" dirty="0">
                        <a:effectLst/>
                      </a:endParaRPr>
                    </a:p>
                    <a:p>
                      <a:pPr marL="66040" marR="0">
                        <a:lnSpc>
                          <a:spcPts val="1635"/>
                        </a:lnSpc>
                        <a:buNone/>
                      </a:pPr>
                      <a:r>
                        <a:rPr lang="en-US" sz="1600" spc="-50" dirty="0">
                          <a:effectLst/>
                        </a:rPr>
                        <a:t>s</a:t>
                      </a:r>
                      <a:endParaRPr lang="en-US" sz="12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extLst>
                  <a:ext uri="{0D108BD9-81ED-4DB2-BD59-A6C34878D82A}">
                    <a16:rowId xmlns:a16="http://schemas.microsoft.com/office/drawing/2014/main" val="2119231103"/>
                  </a:ext>
                </a:extLst>
              </a:tr>
              <a:tr h="3451001">
                <a:tc>
                  <a:txBody>
                    <a:bodyPr/>
                    <a:lstStyle/>
                    <a:p>
                      <a:pPr marL="0" marR="0">
                        <a:buNone/>
                      </a:pPr>
                      <a:r>
                        <a:rPr lang="en-US" sz="1200" dirty="0">
                          <a:effectLst/>
                        </a:rPr>
                        <a:t> </a:t>
                      </a:r>
                    </a:p>
                    <a:p>
                      <a:pPr marL="0" marR="0">
                        <a:buNone/>
                      </a:pPr>
                      <a:r>
                        <a:rPr lang="en-US" sz="1200" dirty="0">
                          <a:effectLst/>
                        </a:rPr>
                        <a:t> </a:t>
                      </a:r>
                    </a:p>
                    <a:p>
                      <a:pPr marL="0" marR="0">
                        <a:buNone/>
                      </a:pPr>
                      <a:r>
                        <a:rPr lang="en-US" sz="1200" dirty="0">
                          <a:effectLst/>
                        </a:rPr>
                        <a:t> </a:t>
                      </a:r>
                    </a:p>
                    <a:p>
                      <a:pPr marL="0" marR="0">
                        <a:buNone/>
                      </a:pPr>
                      <a:r>
                        <a:rPr lang="en-US" sz="1200" dirty="0">
                          <a:effectLst/>
                        </a:rPr>
                        <a:t> </a:t>
                      </a:r>
                    </a:p>
                    <a:p>
                      <a:pPr marL="0" marR="0">
                        <a:buNone/>
                      </a:pPr>
                      <a:r>
                        <a:rPr lang="en-US" sz="1200" dirty="0">
                          <a:effectLst/>
                        </a:rPr>
                        <a:t> </a:t>
                      </a:r>
                    </a:p>
                    <a:p>
                      <a:pPr marL="0" marR="0">
                        <a:buNone/>
                      </a:pPr>
                      <a:r>
                        <a:rPr lang="en-US" sz="1200" dirty="0">
                          <a:effectLst/>
                        </a:rPr>
                        <a:t> </a:t>
                      </a:r>
                    </a:p>
                    <a:p>
                      <a:pPr marL="0" marR="0">
                        <a:buNone/>
                      </a:pPr>
                      <a:r>
                        <a:rPr lang="en-US" sz="1200" dirty="0">
                          <a:effectLst/>
                        </a:rPr>
                        <a:t> </a:t>
                      </a:r>
                    </a:p>
                    <a:p>
                      <a:pPr marL="0" marR="0">
                        <a:buNone/>
                      </a:pPr>
                      <a:r>
                        <a:rPr lang="en-US" sz="1200" dirty="0">
                          <a:effectLst/>
                        </a:rPr>
                        <a:t> </a:t>
                      </a:r>
                    </a:p>
                    <a:p>
                      <a:pPr marL="0" marR="0">
                        <a:buNone/>
                      </a:pPr>
                      <a:r>
                        <a:rPr lang="en-US" sz="1200" dirty="0">
                          <a:effectLst/>
                        </a:rPr>
                        <a:t> </a:t>
                      </a:r>
                    </a:p>
                    <a:p>
                      <a:pPr marL="0" marR="0">
                        <a:buNone/>
                      </a:pPr>
                      <a:r>
                        <a:rPr lang="en-US" sz="1200" dirty="0">
                          <a:effectLst/>
                        </a:rPr>
                        <a:t> </a:t>
                      </a:r>
                    </a:p>
                    <a:p>
                      <a:pPr marL="0" marR="0">
                        <a:spcBef>
                          <a:spcPts val="1115"/>
                        </a:spcBef>
                        <a:buNone/>
                      </a:pPr>
                      <a:r>
                        <a:rPr lang="en-US" sz="1200" dirty="0">
                          <a:effectLst/>
                        </a:rPr>
                        <a:t> </a:t>
                      </a:r>
                    </a:p>
                    <a:p>
                      <a:pPr marL="67945" marR="0">
                        <a:buNone/>
                      </a:pPr>
                      <a:r>
                        <a:rPr lang="en-US" sz="1200" spc="-50" dirty="0">
                          <a:effectLst/>
                        </a:rPr>
                        <a:t>1</a:t>
                      </a:r>
                      <a:endParaRPr lang="en-US" sz="12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spcBef>
                          <a:spcPts val="330"/>
                        </a:spcBef>
                        <a:buNone/>
                      </a:pPr>
                      <a:r>
                        <a:rPr lang="en-US" sz="1200" dirty="0">
                          <a:solidFill>
                            <a:schemeClr val="bg1"/>
                          </a:solidFill>
                          <a:effectLst/>
                        </a:rPr>
                        <a:t> </a:t>
                      </a:r>
                    </a:p>
                    <a:p>
                      <a:pPr marL="67945" marR="0">
                        <a:lnSpc>
                          <a:spcPct val="150000"/>
                        </a:lnSpc>
                        <a:buNone/>
                      </a:pPr>
                      <a:r>
                        <a:rPr lang="en-US" sz="1200" spc="-10" dirty="0">
                          <a:solidFill>
                            <a:schemeClr val="bg1"/>
                          </a:solidFill>
                          <a:effectLst/>
                        </a:rPr>
                        <a:t>American </a:t>
                      </a:r>
                      <a:r>
                        <a:rPr lang="en-US" sz="1200" spc="-20" dirty="0">
                          <a:solidFill>
                            <a:schemeClr val="bg1"/>
                          </a:solidFill>
                          <a:effectLst/>
                        </a:rPr>
                        <a:t>Sign </a:t>
                      </a:r>
                      <a:r>
                        <a:rPr lang="en-US" sz="1200" spc="-10" dirty="0">
                          <a:solidFill>
                            <a:schemeClr val="bg1"/>
                          </a:solidFill>
                          <a:effectLst/>
                        </a:rPr>
                        <a:t>Language</a:t>
                      </a:r>
                      <a:endParaRPr lang="en-US" sz="1200" dirty="0">
                        <a:solidFill>
                          <a:schemeClr val="bg1"/>
                        </a:solidFill>
                        <a:effectLst/>
                      </a:endParaRPr>
                    </a:p>
                    <a:p>
                      <a:pPr marL="67945" marR="0">
                        <a:lnSpc>
                          <a:spcPct val="150000"/>
                        </a:lnSpc>
                        <a:spcBef>
                          <a:spcPts val="5"/>
                        </a:spcBef>
                        <a:buNone/>
                      </a:pPr>
                      <a:r>
                        <a:rPr lang="en-US" sz="1200" spc="-10" dirty="0">
                          <a:solidFill>
                            <a:schemeClr val="bg1"/>
                          </a:solidFill>
                          <a:effectLst/>
                        </a:rPr>
                        <a:t>Recognition </a:t>
                      </a:r>
                      <a:r>
                        <a:rPr lang="en-US" sz="1200" dirty="0">
                          <a:solidFill>
                            <a:schemeClr val="bg1"/>
                          </a:solidFill>
                          <a:effectLst/>
                        </a:rPr>
                        <a:t>System:</a:t>
                      </a:r>
                      <a:r>
                        <a:rPr lang="en-US" sz="1200" spc="370" dirty="0">
                          <a:solidFill>
                            <a:schemeClr val="bg1"/>
                          </a:solidFill>
                          <a:effectLst/>
                        </a:rPr>
                        <a:t> </a:t>
                      </a:r>
                      <a:r>
                        <a:rPr lang="en-US" sz="1200" dirty="0">
                          <a:solidFill>
                            <a:schemeClr val="bg1"/>
                          </a:solidFill>
                          <a:effectLst/>
                        </a:rPr>
                        <a:t>An </a:t>
                      </a:r>
                      <a:r>
                        <a:rPr lang="en-US" sz="1200" spc="-10" dirty="0">
                          <a:solidFill>
                            <a:schemeClr val="bg1"/>
                          </a:solidFill>
                          <a:effectLst/>
                        </a:rPr>
                        <a:t>Optimal Approach</a:t>
                      </a:r>
                      <a:endParaRPr lang="en-US" sz="1200" dirty="0">
                        <a:solidFill>
                          <a:schemeClr val="bg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spcBef>
                          <a:spcPts val="105"/>
                        </a:spcBef>
                        <a:buNone/>
                      </a:pPr>
                      <a:r>
                        <a:rPr lang="en-US" sz="1200" dirty="0">
                          <a:solidFill>
                            <a:schemeClr val="bg1"/>
                          </a:solidFill>
                          <a:effectLst/>
                        </a:rPr>
                        <a:t> </a:t>
                      </a:r>
                    </a:p>
                    <a:p>
                      <a:pPr marL="67945" marR="57785">
                        <a:lnSpc>
                          <a:spcPct val="150000"/>
                        </a:lnSpc>
                        <a:buNone/>
                      </a:pPr>
                      <a:r>
                        <a:rPr lang="en-US" sz="1200" spc="-10" dirty="0">
                          <a:solidFill>
                            <a:schemeClr val="bg1"/>
                          </a:solidFill>
                          <a:effectLst/>
                        </a:rPr>
                        <a:t>Shiva </a:t>
                      </a:r>
                      <a:r>
                        <a:rPr lang="en-US" sz="1200" spc="-10" dirty="0" err="1">
                          <a:solidFill>
                            <a:schemeClr val="bg1"/>
                          </a:solidFill>
                          <a:effectLst/>
                        </a:rPr>
                        <a:t>shankara</a:t>
                      </a:r>
                      <a:r>
                        <a:rPr lang="en-US" sz="1200" spc="-10" dirty="0">
                          <a:solidFill>
                            <a:schemeClr val="bg1"/>
                          </a:solidFill>
                          <a:effectLst/>
                        </a:rPr>
                        <a:t> </a:t>
                      </a:r>
                      <a:r>
                        <a:rPr lang="en-US" sz="1200" dirty="0">
                          <a:solidFill>
                            <a:schemeClr val="bg1"/>
                          </a:solidFill>
                          <a:effectLst/>
                        </a:rPr>
                        <a:t>S, Srinath S</a:t>
                      </a:r>
                      <a:endParaRPr lang="en-US" sz="1200" dirty="0">
                        <a:solidFill>
                          <a:schemeClr val="bg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spcBef>
                          <a:spcPts val="720"/>
                        </a:spcBef>
                        <a:buNone/>
                      </a:pPr>
                      <a:r>
                        <a:rPr lang="en-US" sz="1200" dirty="0">
                          <a:solidFill>
                            <a:schemeClr val="bg1"/>
                          </a:solidFill>
                          <a:effectLst/>
                        </a:rPr>
                        <a:t> </a:t>
                      </a:r>
                    </a:p>
                    <a:p>
                      <a:pPr marL="67945" marR="55245">
                        <a:lnSpc>
                          <a:spcPct val="150000"/>
                        </a:lnSpc>
                        <a:buNone/>
                      </a:pPr>
                      <a:r>
                        <a:rPr lang="en-US" sz="1200" spc="-10" dirty="0">
                          <a:solidFill>
                            <a:schemeClr val="bg1"/>
                          </a:solidFill>
                          <a:effectLst/>
                        </a:rPr>
                        <a:t>To</a:t>
                      </a:r>
                      <a:r>
                        <a:rPr lang="en-US" sz="1200" spc="-55" dirty="0">
                          <a:solidFill>
                            <a:schemeClr val="bg1"/>
                          </a:solidFill>
                          <a:effectLst/>
                        </a:rPr>
                        <a:t> </a:t>
                      </a:r>
                      <a:r>
                        <a:rPr lang="en-US" sz="1200" spc="-10" dirty="0">
                          <a:solidFill>
                            <a:schemeClr val="bg1"/>
                          </a:solidFill>
                          <a:effectLst/>
                        </a:rPr>
                        <a:t>improve</a:t>
                      </a:r>
                      <a:r>
                        <a:rPr lang="en-US" sz="1200" spc="-55" dirty="0">
                          <a:solidFill>
                            <a:schemeClr val="bg1"/>
                          </a:solidFill>
                          <a:effectLst/>
                        </a:rPr>
                        <a:t> </a:t>
                      </a:r>
                      <a:r>
                        <a:rPr lang="en-US" sz="1200" spc="-10" dirty="0">
                          <a:solidFill>
                            <a:schemeClr val="bg1"/>
                          </a:solidFill>
                          <a:effectLst/>
                        </a:rPr>
                        <a:t>ASL recognition</a:t>
                      </a:r>
                      <a:endParaRPr lang="en-US" sz="1200" dirty="0">
                        <a:solidFill>
                          <a:schemeClr val="bg1"/>
                        </a:solidFill>
                        <a:effectLst/>
                      </a:endParaRPr>
                    </a:p>
                    <a:p>
                      <a:pPr marL="67945" marR="0">
                        <a:lnSpc>
                          <a:spcPct val="150000"/>
                        </a:lnSpc>
                        <a:buNone/>
                      </a:pPr>
                      <a:r>
                        <a:rPr lang="en-US" sz="1200" dirty="0">
                          <a:solidFill>
                            <a:schemeClr val="bg1"/>
                          </a:solidFill>
                          <a:effectLst/>
                        </a:rPr>
                        <a:t>accuracy</a:t>
                      </a:r>
                      <a:r>
                        <a:rPr lang="en-US" sz="1200" spc="200" dirty="0">
                          <a:solidFill>
                            <a:schemeClr val="bg1"/>
                          </a:solidFill>
                          <a:effectLst/>
                        </a:rPr>
                        <a:t> </a:t>
                      </a:r>
                      <a:r>
                        <a:rPr lang="en-US" sz="1200" dirty="0">
                          <a:solidFill>
                            <a:schemeClr val="bg1"/>
                          </a:solidFill>
                          <a:effectLst/>
                        </a:rPr>
                        <a:t>using new</a:t>
                      </a:r>
                      <a:r>
                        <a:rPr lang="en-US" sz="1200" spc="-60" dirty="0">
                          <a:solidFill>
                            <a:schemeClr val="bg1"/>
                          </a:solidFill>
                          <a:effectLst/>
                        </a:rPr>
                        <a:t> </a:t>
                      </a:r>
                      <a:r>
                        <a:rPr lang="en-US" sz="1200" spc="-10" dirty="0">
                          <a:solidFill>
                            <a:schemeClr val="bg1"/>
                          </a:solidFill>
                          <a:effectLst/>
                        </a:rPr>
                        <a:t>techniques</a:t>
                      </a:r>
                      <a:endParaRPr lang="en-US" sz="1200" dirty="0">
                        <a:solidFill>
                          <a:schemeClr val="bg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97155" marR="408940">
                        <a:lnSpc>
                          <a:spcPct val="150000"/>
                        </a:lnSpc>
                        <a:spcBef>
                          <a:spcPts val="220"/>
                        </a:spcBef>
                        <a:buNone/>
                      </a:pPr>
                      <a:r>
                        <a:rPr lang="en-US" sz="1200" dirty="0">
                          <a:solidFill>
                            <a:schemeClr val="bg1"/>
                          </a:solidFill>
                          <a:effectLst/>
                        </a:rPr>
                        <a:t>Proposed</a:t>
                      </a:r>
                      <a:r>
                        <a:rPr lang="en-US" sz="1200" spc="180" dirty="0">
                          <a:solidFill>
                            <a:schemeClr val="bg1"/>
                          </a:solidFill>
                          <a:effectLst/>
                        </a:rPr>
                        <a:t> </a:t>
                      </a:r>
                      <a:r>
                        <a:rPr lang="en-US" sz="1200" dirty="0">
                          <a:solidFill>
                            <a:schemeClr val="bg1"/>
                          </a:solidFill>
                          <a:effectLst/>
                        </a:rPr>
                        <a:t>a </a:t>
                      </a:r>
                      <a:r>
                        <a:rPr lang="en-US" sz="1200" spc="-10" dirty="0">
                          <a:solidFill>
                            <a:schemeClr val="bg1"/>
                          </a:solidFill>
                          <a:effectLst/>
                        </a:rPr>
                        <a:t>system using various image processing techniques </a:t>
                      </a:r>
                      <a:r>
                        <a:rPr lang="en-US" sz="1200" spc="-20" dirty="0">
                          <a:solidFill>
                            <a:schemeClr val="bg1"/>
                          </a:solidFill>
                          <a:effectLst/>
                        </a:rPr>
                        <a:t>like </a:t>
                      </a:r>
                      <a:r>
                        <a:rPr lang="en-US" sz="1200" spc="-10" dirty="0">
                          <a:solidFill>
                            <a:schemeClr val="bg1"/>
                          </a:solidFill>
                          <a:effectLst/>
                        </a:rPr>
                        <a:t>grayscale conversion, binary conversion, erosion, dilation,</a:t>
                      </a:r>
                      <a:r>
                        <a:rPr lang="en-US" sz="1200" spc="200" dirty="0">
                          <a:solidFill>
                            <a:schemeClr val="bg1"/>
                          </a:solidFill>
                          <a:effectLst/>
                        </a:rPr>
                        <a:t> </a:t>
                      </a:r>
                      <a:r>
                        <a:rPr lang="en-US" sz="1200" dirty="0">
                          <a:solidFill>
                            <a:schemeClr val="bg1"/>
                          </a:solidFill>
                          <a:effectLst/>
                        </a:rPr>
                        <a:t>and</a:t>
                      </a:r>
                      <a:r>
                        <a:rPr lang="en-US" sz="1200" spc="-35" dirty="0">
                          <a:solidFill>
                            <a:schemeClr val="bg1"/>
                          </a:solidFill>
                          <a:effectLst/>
                        </a:rPr>
                        <a:t> </a:t>
                      </a:r>
                      <a:r>
                        <a:rPr lang="en-US" sz="1200" dirty="0">
                          <a:solidFill>
                            <a:schemeClr val="bg1"/>
                          </a:solidFill>
                          <a:effectLst/>
                        </a:rPr>
                        <a:t>median </a:t>
                      </a:r>
                      <a:r>
                        <a:rPr lang="en-US" sz="1200" spc="-10" dirty="0">
                          <a:solidFill>
                            <a:schemeClr val="bg1"/>
                          </a:solidFill>
                          <a:effectLst/>
                        </a:rPr>
                        <a:t>filtering</a:t>
                      </a:r>
                      <a:endParaRPr lang="en-US" sz="1200" dirty="0">
                        <a:solidFill>
                          <a:schemeClr val="bg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spcBef>
                          <a:spcPts val="255"/>
                        </a:spcBef>
                        <a:buNone/>
                      </a:pPr>
                      <a:r>
                        <a:rPr lang="en-US" sz="1200" dirty="0">
                          <a:solidFill>
                            <a:schemeClr val="bg1"/>
                          </a:solidFill>
                          <a:effectLst/>
                        </a:rPr>
                        <a:t> </a:t>
                      </a:r>
                    </a:p>
                    <a:p>
                      <a:pPr marL="67945" marR="0">
                        <a:buNone/>
                      </a:pPr>
                      <a:r>
                        <a:rPr lang="en-US" sz="1200" spc="-10" dirty="0">
                          <a:solidFill>
                            <a:schemeClr val="bg1"/>
                          </a:solidFill>
                          <a:effectLst/>
                        </a:rPr>
                        <a:t>Image</a:t>
                      </a:r>
                      <a:endParaRPr lang="en-US" sz="1200" dirty="0">
                        <a:solidFill>
                          <a:schemeClr val="bg1"/>
                        </a:solidFill>
                        <a:effectLst/>
                      </a:endParaRPr>
                    </a:p>
                    <a:p>
                      <a:pPr marL="67945" marR="76200">
                        <a:lnSpc>
                          <a:spcPct val="150000"/>
                        </a:lnSpc>
                        <a:spcBef>
                          <a:spcPts val="680"/>
                        </a:spcBef>
                        <a:buNone/>
                      </a:pPr>
                      <a:r>
                        <a:rPr lang="en-US" sz="1200" spc="-10" dirty="0">
                          <a:solidFill>
                            <a:schemeClr val="bg1"/>
                          </a:solidFill>
                          <a:effectLst/>
                        </a:rPr>
                        <a:t>processing parameters: grayscale conversion, binary conversion, erosion, dilation,</a:t>
                      </a:r>
                      <a:endParaRPr lang="en-US" sz="1200" dirty="0">
                        <a:solidFill>
                          <a:schemeClr val="bg1"/>
                        </a:solidFill>
                        <a:effectLst/>
                      </a:endParaRPr>
                    </a:p>
                    <a:p>
                      <a:pPr marL="67945" marR="76200">
                        <a:lnSpc>
                          <a:spcPct val="150000"/>
                        </a:lnSpc>
                        <a:buNone/>
                      </a:pPr>
                      <a:r>
                        <a:rPr lang="en-US" sz="1200" spc="-10" dirty="0">
                          <a:solidFill>
                            <a:schemeClr val="bg1"/>
                          </a:solidFill>
                          <a:effectLst/>
                        </a:rPr>
                        <a:t>median filtering</a:t>
                      </a:r>
                      <a:endParaRPr lang="en-US" sz="1200" dirty="0">
                        <a:solidFill>
                          <a:schemeClr val="bg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buNone/>
                      </a:pPr>
                      <a:r>
                        <a:rPr lang="en-US" sz="1200" dirty="0">
                          <a:solidFill>
                            <a:schemeClr val="bg1"/>
                          </a:solidFill>
                          <a:effectLst/>
                        </a:rPr>
                        <a:t> </a:t>
                      </a:r>
                    </a:p>
                    <a:p>
                      <a:pPr marL="0" marR="0">
                        <a:spcBef>
                          <a:spcPts val="330"/>
                        </a:spcBef>
                        <a:buNone/>
                      </a:pPr>
                      <a:r>
                        <a:rPr lang="en-US" sz="1200" dirty="0">
                          <a:solidFill>
                            <a:schemeClr val="bg1"/>
                          </a:solidFill>
                          <a:effectLst/>
                        </a:rPr>
                        <a:t> </a:t>
                      </a:r>
                    </a:p>
                    <a:p>
                      <a:pPr marL="67945" marR="62230" algn="just">
                        <a:lnSpc>
                          <a:spcPct val="150000"/>
                        </a:lnSpc>
                        <a:buNone/>
                      </a:pPr>
                      <a:r>
                        <a:rPr lang="en-US" sz="1200" dirty="0">
                          <a:solidFill>
                            <a:schemeClr val="bg1"/>
                          </a:solidFill>
                          <a:effectLst/>
                        </a:rPr>
                        <a:t>95% for </a:t>
                      </a:r>
                      <a:r>
                        <a:rPr lang="en-US" sz="1200" spc="-20" dirty="0">
                          <a:solidFill>
                            <a:schemeClr val="bg1"/>
                          </a:solidFill>
                          <a:effectLst/>
                        </a:rPr>
                        <a:t>ASL</a:t>
                      </a:r>
                      <a:endParaRPr lang="en-US" sz="1200" dirty="0">
                        <a:solidFill>
                          <a:schemeClr val="bg1"/>
                        </a:solidFill>
                        <a:effectLst/>
                      </a:endParaRPr>
                    </a:p>
                    <a:p>
                      <a:pPr marL="67945" marR="0">
                        <a:buNone/>
                      </a:pPr>
                      <a:r>
                        <a:rPr lang="en-US" sz="1200" spc="-10" dirty="0">
                          <a:solidFill>
                            <a:schemeClr val="bg1"/>
                          </a:solidFill>
                          <a:effectLst/>
                        </a:rPr>
                        <a:t>numbers</a:t>
                      </a:r>
                      <a:endParaRPr lang="en-US" sz="1200" dirty="0">
                        <a:solidFill>
                          <a:schemeClr val="bg1"/>
                        </a:solidFill>
                        <a:effectLst/>
                      </a:endParaRPr>
                    </a:p>
                    <a:p>
                      <a:pPr marL="67945" marR="0">
                        <a:spcBef>
                          <a:spcPts val="680"/>
                        </a:spcBef>
                        <a:buNone/>
                      </a:pPr>
                      <a:r>
                        <a:rPr lang="en-US" sz="1200" dirty="0">
                          <a:solidFill>
                            <a:schemeClr val="bg1"/>
                          </a:solidFill>
                          <a:effectLst/>
                        </a:rPr>
                        <a:t>,</a:t>
                      </a:r>
                      <a:r>
                        <a:rPr lang="en-US" sz="1200" spc="260" dirty="0">
                          <a:solidFill>
                            <a:schemeClr val="bg1"/>
                          </a:solidFill>
                          <a:effectLst/>
                        </a:rPr>
                        <a:t> </a:t>
                      </a:r>
                      <a:r>
                        <a:rPr lang="en-US" sz="1200" spc="-10" dirty="0">
                          <a:solidFill>
                            <a:schemeClr val="bg1"/>
                          </a:solidFill>
                          <a:effectLst/>
                        </a:rPr>
                        <a:t>93.05%</a:t>
                      </a:r>
                      <a:endParaRPr lang="en-US" sz="1200" dirty="0">
                        <a:solidFill>
                          <a:schemeClr val="bg1"/>
                        </a:solidFill>
                        <a:effectLst/>
                      </a:endParaRPr>
                    </a:p>
                    <a:p>
                      <a:pPr marL="67945" marR="61595" algn="just">
                        <a:lnSpc>
                          <a:spcPct val="150000"/>
                        </a:lnSpc>
                        <a:spcBef>
                          <a:spcPts val="670"/>
                        </a:spcBef>
                        <a:buNone/>
                      </a:pPr>
                      <a:r>
                        <a:rPr lang="en-US" sz="1200" dirty="0">
                          <a:solidFill>
                            <a:schemeClr val="bg1"/>
                          </a:solidFill>
                          <a:effectLst/>
                        </a:rPr>
                        <a:t>For ASL </a:t>
                      </a:r>
                      <a:r>
                        <a:rPr lang="en-US" sz="1200" spc="-10" dirty="0">
                          <a:solidFill>
                            <a:schemeClr val="bg1"/>
                          </a:solidFill>
                          <a:effectLst/>
                        </a:rPr>
                        <a:t>alphabet </a:t>
                      </a:r>
                      <a:r>
                        <a:rPr lang="en-US" sz="1200" spc="-50" dirty="0">
                          <a:solidFill>
                            <a:schemeClr val="bg1"/>
                          </a:solidFill>
                          <a:effectLst/>
                        </a:rPr>
                        <a:t>s</a:t>
                      </a:r>
                      <a:endParaRPr lang="en-US" sz="1200" dirty="0">
                        <a:solidFill>
                          <a:schemeClr val="bg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0" marR="0">
                        <a:buNone/>
                      </a:pPr>
                      <a:r>
                        <a:rPr lang="en-US" sz="1200" dirty="0">
                          <a:effectLst/>
                        </a:rPr>
                        <a:t> </a:t>
                      </a:r>
                    </a:p>
                    <a:p>
                      <a:pPr marL="0" marR="0">
                        <a:buNone/>
                      </a:pPr>
                      <a:r>
                        <a:rPr lang="en-US" sz="1200" dirty="0">
                          <a:effectLst/>
                        </a:rPr>
                        <a:t> </a:t>
                      </a:r>
                    </a:p>
                    <a:p>
                      <a:pPr marL="0" marR="0">
                        <a:buNone/>
                      </a:pPr>
                      <a:r>
                        <a:rPr lang="en-US" sz="1200" dirty="0">
                          <a:effectLst/>
                        </a:rPr>
                        <a:t> </a:t>
                      </a:r>
                    </a:p>
                    <a:p>
                      <a:pPr marL="0" marR="0">
                        <a:spcBef>
                          <a:spcPts val="1260"/>
                        </a:spcBef>
                        <a:buNone/>
                      </a:pPr>
                      <a:r>
                        <a:rPr lang="en-US" sz="1200" dirty="0">
                          <a:effectLst/>
                        </a:rPr>
                        <a:t> </a:t>
                      </a:r>
                    </a:p>
                    <a:p>
                      <a:pPr marL="66040" marR="0">
                        <a:buNone/>
                      </a:pPr>
                      <a:r>
                        <a:rPr lang="en-US" sz="1200" spc="-20" dirty="0">
                          <a:effectLst/>
                        </a:rPr>
                        <a:t>Non-</a:t>
                      </a:r>
                      <a:endParaRPr lang="en-US" sz="1200" dirty="0">
                        <a:effectLst/>
                      </a:endParaRPr>
                    </a:p>
                    <a:p>
                      <a:pPr marL="66040" marR="222250">
                        <a:lnSpc>
                          <a:spcPct val="150000"/>
                        </a:lnSpc>
                        <a:spcBef>
                          <a:spcPts val="680"/>
                        </a:spcBef>
                        <a:buNone/>
                      </a:pPr>
                      <a:r>
                        <a:rPr lang="en-US" sz="1200" spc="-10" dirty="0">
                          <a:effectLst/>
                        </a:rPr>
                        <a:t>occluded gestures </a:t>
                      </a:r>
                      <a:r>
                        <a:rPr lang="en-US" sz="1200" spc="-20" dirty="0">
                          <a:effectLst/>
                        </a:rPr>
                        <a:t>show </a:t>
                      </a:r>
                      <a:r>
                        <a:rPr lang="en-US" sz="1200" spc="-10" dirty="0">
                          <a:effectLst/>
                        </a:rPr>
                        <a:t>better</a:t>
                      </a:r>
                      <a:endParaRPr lang="en-US" sz="1200" dirty="0">
                        <a:effectLst/>
                      </a:endParaRPr>
                    </a:p>
                    <a:p>
                      <a:pPr marL="66040" marR="60960">
                        <a:lnSpc>
                          <a:spcPct val="150000"/>
                        </a:lnSpc>
                        <a:buNone/>
                      </a:pPr>
                      <a:r>
                        <a:rPr lang="en-US" sz="1200" spc="-10" dirty="0">
                          <a:effectLst/>
                        </a:rPr>
                        <a:t>recognition accuracy compared </a:t>
                      </a:r>
                      <a:r>
                        <a:rPr lang="en-US" sz="1200" dirty="0">
                          <a:effectLst/>
                        </a:rPr>
                        <a:t>to</a:t>
                      </a:r>
                      <a:r>
                        <a:rPr lang="en-US" sz="1200" spc="-65" dirty="0">
                          <a:effectLst/>
                        </a:rPr>
                        <a:t> </a:t>
                      </a:r>
                      <a:r>
                        <a:rPr lang="en-US" sz="1200" dirty="0">
                          <a:effectLst/>
                        </a:rPr>
                        <a:t>occluded </a:t>
                      </a:r>
                      <a:r>
                        <a:rPr lang="en-US" sz="1200" spc="-10" dirty="0">
                          <a:effectLst/>
                        </a:rPr>
                        <a:t>gestures</a:t>
                      </a:r>
                      <a:endParaRPr lang="en-US" sz="12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extLst>
                  <a:ext uri="{0D108BD9-81ED-4DB2-BD59-A6C34878D82A}">
                    <a16:rowId xmlns:a16="http://schemas.microsoft.com/office/drawing/2014/main" val="2700222320"/>
                  </a:ext>
                </a:extLst>
              </a:tr>
              <a:tr h="2488156">
                <a:tc>
                  <a:txBody>
                    <a:bodyPr/>
                    <a:lstStyle/>
                    <a:p>
                      <a:pPr marL="0" marR="0">
                        <a:buNone/>
                      </a:pPr>
                      <a:r>
                        <a:rPr lang="en-US" sz="1200">
                          <a:effectLst/>
                        </a:rPr>
                        <a:t> </a:t>
                      </a:r>
                    </a:p>
                    <a:p>
                      <a:pPr marL="0" marR="0">
                        <a:buNone/>
                      </a:pPr>
                      <a:r>
                        <a:rPr lang="en-US" sz="1200">
                          <a:effectLst/>
                        </a:rPr>
                        <a:t> </a:t>
                      </a:r>
                    </a:p>
                    <a:p>
                      <a:pPr marL="0" marR="0">
                        <a:buNone/>
                      </a:pPr>
                      <a:r>
                        <a:rPr lang="en-US" sz="1200">
                          <a:effectLst/>
                        </a:rPr>
                        <a:t> </a:t>
                      </a:r>
                    </a:p>
                    <a:p>
                      <a:pPr marL="0" marR="0">
                        <a:buNone/>
                      </a:pPr>
                      <a:r>
                        <a:rPr lang="en-US" sz="1200">
                          <a:effectLst/>
                        </a:rPr>
                        <a:t> </a:t>
                      </a:r>
                    </a:p>
                    <a:p>
                      <a:pPr marL="0" marR="0">
                        <a:buNone/>
                      </a:pPr>
                      <a:r>
                        <a:rPr lang="en-US" sz="1200">
                          <a:effectLst/>
                        </a:rPr>
                        <a:t> </a:t>
                      </a:r>
                    </a:p>
                    <a:p>
                      <a:pPr marL="0" marR="0">
                        <a:buNone/>
                      </a:pPr>
                      <a:r>
                        <a:rPr lang="en-US" sz="1200">
                          <a:effectLst/>
                        </a:rPr>
                        <a:t> </a:t>
                      </a:r>
                    </a:p>
                    <a:p>
                      <a:pPr marL="0" marR="0">
                        <a:spcBef>
                          <a:spcPts val="870"/>
                        </a:spcBef>
                        <a:buNone/>
                      </a:pPr>
                      <a:r>
                        <a:rPr lang="en-US" sz="1200">
                          <a:effectLst/>
                        </a:rPr>
                        <a:t> </a:t>
                      </a:r>
                    </a:p>
                    <a:p>
                      <a:pPr marL="67945" marR="0">
                        <a:buNone/>
                      </a:pPr>
                      <a:r>
                        <a:rPr lang="en-US" sz="1200" spc="-50">
                          <a:effectLst/>
                        </a:rPr>
                        <a:t>2</a:t>
                      </a:r>
                      <a:endParaRPr lang="en-US"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0" marR="0">
                        <a:spcBef>
                          <a:spcPts val="715"/>
                        </a:spcBef>
                        <a:buNone/>
                      </a:pPr>
                      <a:r>
                        <a:rPr lang="en-US" sz="1200">
                          <a:effectLst/>
                        </a:rPr>
                        <a:t> </a:t>
                      </a:r>
                    </a:p>
                    <a:p>
                      <a:pPr marL="67945" marR="0">
                        <a:lnSpc>
                          <a:spcPct val="150000"/>
                        </a:lnSpc>
                        <a:buNone/>
                      </a:pPr>
                      <a:r>
                        <a:rPr lang="en-US" sz="1200" spc="-10">
                          <a:effectLst/>
                        </a:rPr>
                        <a:t>Handshapes </a:t>
                      </a:r>
                      <a:r>
                        <a:rPr lang="en-US" sz="1200" spc="-20">
                          <a:effectLst/>
                        </a:rPr>
                        <a:t>and</a:t>
                      </a:r>
                      <a:endParaRPr lang="en-US" sz="1200">
                        <a:effectLst/>
                      </a:endParaRPr>
                    </a:p>
                    <a:p>
                      <a:pPr marL="67945" marR="62230">
                        <a:lnSpc>
                          <a:spcPct val="150000"/>
                        </a:lnSpc>
                        <a:buNone/>
                      </a:pPr>
                      <a:r>
                        <a:rPr lang="en-US" sz="1200" spc="-10">
                          <a:effectLst/>
                        </a:rPr>
                        <a:t>Movements: Multiple- Channel American </a:t>
                      </a:r>
                      <a:r>
                        <a:rPr lang="en-US" sz="1200" spc="-20">
                          <a:effectLst/>
                        </a:rPr>
                        <a:t>Sign</a:t>
                      </a:r>
                      <a:endParaRPr lang="en-US" sz="1200">
                        <a:effectLst/>
                      </a:endParaRPr>
                    </a:p>
                    <a:p>
                      <a:pPr marL="67945" marR="0">
                        <a:lnSpc>
                          <a:spcPct val="150000"/>
                        </a:lnSpc>
                        <a:spcBef>
                          <a:spcPts val="5"/>
                        </a:spcBef>
                        <a:buNone/>
                      </a:pPr>
                      <a:r>
                        <a:rPr lang="en-US" sz="1200" spc="-10">
                          <a:effectLst/>
                        </a:rPr>
                        <a:t>Language Recognition</a:t>
                      </a:r>
                      <a:endParaRPr lang="en-US"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0" marR="0">
                        <a:buNone/>
                      </a:pPr>
                      <a:r>
                        <a:rPr lang="en-US" sz="1200" dirty="0">
                          <a:effectLst/>
                        </a:rPr>
                        <a:t> </a:t>
                      </a:r>
                    </a:p>
                    <a:p>
                      <a:pPr marL="0" marR="0">
                        <a:buNone/>
                      </a:pPr>
                      <a:r>
                        <a:rPr lang="en-US" sz="1200" dirty="0">
                          <a:effectLst/>
                        </a:rPr>
                        <a:t> </a:t>
                      </a:r>
                    </a:p>
                    <a:p>
                      <a:pPr marL="0" marR="0">
                        <a:buNone/>
                      </a:pPr>
                      <a:r>
                        <a:rPr lang="en-US" sz="1200" dirty="0">
                          <a:effectLst/>
                        </a:rPr>
                        <a:t> </a:t>
                      </a:r>
                    </a:p>
                    <a:p>
                      <a:pPr marL="0" marR="0">
                        <a:buNone/>
                      </a:pPr>
                      <a:r>
                        <a:rPr lang="en-US" sz="1200" dirty="0">
                          <a:effectLst/>
                        </a:rPr>
                        <a:t> </a:t>
                      </a:r>
                    </a:p>
                    <a:p>
                      <a:pPr marL="0" marR="0">
                        <a:spcBef>
                          <a:spcPts val="480"/>
                        </a:spcBef>
                        <a:buNone/>
                      </a:pPr>
                      <a:r>
                        <a:rPr lang="en-US" sz="1200" dirty="0">
                          <a:effectLst/>
                        </a:rPr>
                        <a:t> </a:t>
                      </a:r>
                    </a:p>
                    <a:p>
                      <a:pPr marL="67945" marR="0">
                        <a:buNone/>
                      </a:pPr>
                      <a:r>
                        <a:rPr lang="en-US" sz="1200" spc="-10" dirty="0">
                          <a:effectLst/>
                        </a:rPr>
                        <a:t>Christian</a:t>
                      </a:r>
                      <a:endParaRPr lang="en-US" sz="1200" dirty="0">
                        <a:effectLst/>
                      </a:endParaRPr>
                    </a:p>
                    <a:p>
                      <a:pPr marL="67945" marR="59690">
                        <a:lnSpc>
                          <a:spcPct val="150000"/>
                        </a:lnSpc>
                        <a:spcBef>
                          <a:spcPts val="680"/>
                        </a:spcBef>
                        <a:buNone/>
                        <a:tabLst>
                          <a:tab pos="739775" algn="l"/>
                        </a:tabLst>
                      </a:pPr>
                      <a:r>
                        <a:rPr lang="en-US" sz="1200" spc="-10" dirty="0">
                          <a:effectLst/>
                        </a:rPr>
                        <a:t>Vogler </a:t>
                      </a:r>
                      <a:r>
                        <a:rPr lang="en-US" sz="1200" spc="-20" dirty="0">
                          <a:effectLst/>
                        </a:rPr>
                        <a:t>and </a:t>
                      </a:r>
                      <a:r>
                        <a:rPr lang="en-US" sz="1200" spc="-10" dirty="0">
                          <a:effectLst/>
                        </a:rPr>
                        <a:t>Dimitris Metaxas</a:t>
                      </a:r>
                      <a:endParaRPr lang="en-US" sz="12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0" marR="0">
                        <a:buNone/>
                      </a:pPr>
                      <a:r>
                        <a:rPr lang="en-US" sz="1200" dirty="0">
                          <a:effectLst/>
                        </a:rPr>
                        <a:t> </a:t>
                      </a:r>
                    </a:p>
                    <a:p>
                      <a:pPr marL="0" marR="0">
                        <a:spcBef>
                          <a:spcPts val="400"/>
                        </a:spcBef>
                        <a:buNone/>
                      </a:pPr>
                      <a:r>
                        <a:rPr lang="en-US" sz="1200" dirty="0">
                          <a:effectLst/>
                        </a:rPr>
                        <a:t> </a:t>
                      </a:r>
                    </a:p>
                    <a:p>
                      <a:pPr marL="67945" marR="59055">
                        <a:lnSpc>
                          <a:spcPct val="150000"/>
                        </a:lnSpc>
                        <a:spcBef>
                          <a:spcPts val="5"/>
                        </a:spcBef>
                        <a:buNone/>
                        <a:tabLst>
                          <a:tab pos="415290" algn="l"/>
                          <a:tab pos="807085" algn="l"/>
                          <a:tab pos="919480" algn="l"/>
                        </a:tabLst>
                      </a:pPr>
                      <a:r>
                        <a:rPr lang="en-US" sz="1200" dirty="0">
                          <a:effectLst/>
                        </a:rPr>
                        <a:t>To</a:t>
                      </a:r>
                      <a:r>
                        <a:rPr lang="en-US" sz="1200" spc="85" dirty="0">
                          <a:effectLst/>
                        </a:rPr>
                        <a:t> </a:t>
                      </a:r>
                      <a:r>
                        <a:rPr lang="en-US" sz="1200" dirty="0">
                          <a:effectLst/>
                        </a:rPr>
                        <a:t>validate</a:t>
                      </a:r>
                      <a:r>
                        <a:rPr lang="en-US" sz="1200" spc="90" dirty="0">
                          <a:effectLst/>
                        </a:rPr>
                        <a:t> </a:t>
                      </a:r>
                      <a:r>
                        <a:rPr lang="en-US" sz="1200" dirty="0">
                          <a:effectLst/>
                        </a:rPr>
                        <a:t>the </a:t>
                      </a:r>
                      <a:r>
                        <a:rPr lang="en-US" sz="1200" spc="-10" dirty="0">
                          <a:effectLst/>
                        </a:rPr>
                        <a:t>choice </a:t>
                      </a:r>
                      <a:r>
                        <a:rPr lang="en-US" sz="1200" spc="-30" dirty="0">
                          <a:effectLst/>
                        </a:rPr>
                        <a:t>of </a:t>
                      </a:r>
                      <a:r>
                        <a:rPr lang="en-US" sz="1200" spc="-10" dirty="0">
                          <a:effectLst/>
                        </a:rPr>
                        <a:t>handshape features</a:t>
                      </a:r>
                    </a:p>
                    <a:p>
                      <a:pPr marL="67945" marR="59055">
                        <a:lnSpc>
                          <a:spcPct val="150000"/>
                        </a:lnSpc>
                        <a:spcBef>
                          <a:spcPts val="5"/>
                        </a:spcBef>
                        <a:buNone/>
                        <a:tabLst>
                          <a:tab pos="415290" algn="l"/>
                          <a:tab pos="807085" algn="l"/>
                          <a:tab pos="919480" algn="l"/>
                        </a:tabLst>
                      </a:pPr>
                      <a:r>
                        <a:rPr lang="en-US" sz="1200" spc="-20" dirty="0">
                          <a:effectLst/>
                        </a:rPr>
                        <a:t>and the </a:t>
                      </a:r>
                      <a:r>
                        <a:rPr lang="en-US" sz="1200" spc="-10" dirty="0">
                          <a:effectLst/>
                        </a:rPr>
                        <a:t>modelling </a:t>
                      </a:r>
                      <a:r>
                        <a:rPr lang="en-US" sz="1200" dirty="0">
                          <a:effectLst/>
                        </a:rPr>
                        <a:t>of</a:t>
                      </a:r>
                      <a:r>
                        <a:rPr lang="en-US" sz="1200" spc="45" dirty="0">
                          <a:effectLst/>
                        </a:rPr>
                        <a:t> </a:t>
                      </a:r>
                      <a:r>
                        <a:rPr lang="en-US" sz="1200" dirty="0">
                          <a:effectLst/>
                        </a:rPr>
                        <a:t>independent channels</a:t>
                      </a:r>
                      <a:r>
                        <a:rPr lang="en-US" sz="1200" spc="-65" dirty="0">
                          <a:effectLst/>
                        </a:rPr>
                        <a:t> </a:t>
                      </a:r>
                      <a:r>
                        <a:rPr lang="en-US" sz="1200" dirty="0">
                          <a:effectLst/>
                        </a:rPr>
                        <a:t>in</a:t>
                      </a:r>
                      <a:r>
                        <a:rPr lang="en-US" sz="1200" spc="-65" dirty="0">
                          <a:effectLst/>
                        </a:rPr>
                        <a:t> </a:t>
                      </a:r>
                      <a:r>
                        <a:rPr lang="en-US" sz="1200" dirty="0">
                          <a:effectLst/>
                        </a:rPr>
                        <a:t>ASL </a:t>
                      </a:r>
                      <a:r>
                        <a:rPr lang="en-US" sz="1200" spc="-10" dirty="0">
                          <a:effectLst/>
                        </a:rPr>
                        <a:t>recognition</a:t>
                      </a:r>
                      <a:endParaRPr lang="en-US" sz="12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68580" marR="61595" algn="just">
                        <a:lnSpc>
                          <a:spcPct val="150000"/>
                        </a:lnSpc>
                        <a:spcBef>
                          <a:spcPts val="1030"/>
                        </a:spcBef>
                        <a:buNone/>
                      </a:pPr>
                      <a:r>
                        <a:rPr lang="en-US" sz="1200">
                          <a:effectLst/>
                        </a:rPr>
                        <a:t>Used parallel Hidden Markov </a:t>
                      </a:r>
                      <a:r>
                        <a:rPr lang="en-US" sz="1200" spc="-10">
                          <a:effectLst/>
                        </a:rPr>
                        <a:t>Models</a:t>
                      </a:r>
                      <a:endParaRPr lang="en-US" sz="1200">
                        <a:effectLst/>
                      </a:endParaRPr>
                    </a:p>
                    <a:p>
                      <a:pPr marL="68580" marR="60960">
                        <a:lnSpc>
                          <a:spcPct val="150000"/>
                        </a:lnSpc>
                        <a:buNone/>
                        <a:tabLst>
                          <a:tab pos="1011555" algn="l"/>
                        </a:tabLst>
                      </a:pPr>
                      <a:r>
                        <a:rPr lang="en-US" sz="1200" spc="-10">
                          <a:effectLst/>
                        </a:rPr>
                        <a:t>(PaHMMs)</a:t>
                      </a:r>
                      <a:r>
                        <a:rPr lang="en-US" sz="1200">
                          <a:effectLst/>
                        </a:rPr>
                        <a:t>	</a:t>
                      </a:r>
                      <a:r>
                        <a:rPr lang="en-US" sz="1200" spc="-30">
                          <a:effectLst/>
                        </a:rPr>
                        <a:t>to </a:t>
                      </a:r>
                      <a:r>
                        <a:rPr lang="en-US" sz="1200" spc="-10">
                          <a:effectLst/>
                        </a:rPr>
                        <a:t>handle independent channels,</a:t>
                      </a:r>
                      <a:endParaRPr lang="en-US" sz="1200">
                        <a:effectLst/>
                      </a:endParaRPr>
                    </a:p>
                    <a:p>
                      <a:pPr marL="68580" marR="0">
                        <a:lnSpc>
                          <a:spcPts val="1345"/>
                        </a:lnSpc>
                        <a:buNone/>
                      </a:pPr>
                      <a:r>
                        <a:rPr lang="en-US" sz="1200" spc="-10">
                          <a:effectLst/>
                        </a:rPr>
                        <a:t>including</a:t>
                      </a:r>
                      <a:endParaRPr lang="en-US" sz="1200">
                        <a:effectLst/>
                      </a:endParaRPr>
                    </a:p>
                    <a:p>
                      <a:pPr marL="68580" marR="60960">
                        <a:lnSpc>
                          <a:spcPct val="150000"/>
                        </a:lnSpc>
                        <a:spcBef>
                          <a:spcPts val="675"/>
                        </a:spcBef>
                        <a:buNone/>
                        <a:tabLst>
                          <a:tab pos="902970" algn="l"/>
                        </a:tabLst>
                      </a:pPr>
                      <a:r>
                        <a:rPr lang="en-US" sz="1200" spc="-10">
                          <a:effectLst/>
                        </a:rPr>
                        <a:t>handshape</a:t>
                      </a:r>
                      <a:r>
                        <a:rPr lang="en-US" sz="1200">
                          <a:effectLst/>
                        </a:rPr>
                        <a:t>	</a:t>
                      </a:r>
                      <a:r>
                        <a:rPr lang="en-US" sz="1200" spc="-20">
                          <a:effectLst/>
                        </a:rPr>
                        <a:t>and </a:t>
                      </a:r>
                      <a:r>
                        <a:rPr lang="en-US" sz="1200" spc="-10">
                          <a:effectLst/>
                        </a:rPr>
                        <a:t>movement</a:t>
                      </a:r>
                      <a:endParaRPr lang="en-US"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67945" marR="0">
                        <a:lnSpc>
                          <a:spcPct val="150000"/>
                        </a:lnSpc>
                        <a:spcBef>
                          <a:spcPts val="1030"/>
                        </a:spcBef>
                        <a:buNone/>
                      </a:pPr>
                      <a:r>
                        <a:rPr lang="en-US" sz="1200">
                          <a:effectLst/>
                        </a:rPr>
                        <a:t>Features:</a:t>
                      </a:r>
                      <a:r>
                        <a:rPr lang="en-US" sz="1200" spc="165">
                          <a:effectLst/>
                        </a:rPr>
                        <a:t> </a:t>
                      </a:r>
                      <a:r>
                        <a:rPr lang="en-US" sz="1200">
                          <a:effectLst/>
                        </a:rPr>
                        <a:t>joint </a:t>
                      </a:r>
                      <a:r>
                        <a:rPr lang="en-US" sz="1200" spc="-10">
                          <a:effectLst/>
                        </a:rPr>
                        <a:t>angles,</a:t>
                      </a:r>
                      <a:endParaRPr lang="en-US" sz="1200">
                        <a:effectLst/>
                      </a:endParaRPr>
                    </a:p>
                    <a:p>
                      <a:pPr marL="67945" marR="61595">
                        <a:lnSpc>
                          <a:spcPct val="150000"/>
                        </a:lnSpc>
                        <a:buNone/>
                        <a:tabLst>
                          <a:tab pos="893445" algn="l"/>
                        </a:tabLst>
                      </a:pPr>
                      <a:r>
                        <a:rPr lang="en-US" sz="1200" spc="-10">
                          <a:effectLst/>
                        </a:rPr>
                        <a:t>measures</a:t>
                      </a:r>
                      <a:r>
                        <a:rPr lang="en-US" sz="1200">
                          <a:effectLst/>
                        </a:rPr>
                        <a:t>	</a:t>
                      </a:r>
                      <a:r>
                        <a:rPr lang="en-US" sz="1200" spc="-30">
                          <a:effectLst/>
                        </a:rPr>
                        <a:t>of </a:t>
                      </a:r>
                      <a:r>
                        <a:rPr lang="en-US" sz="1200" spc="-10">
                          <a:effectLst/>
                        </a:rPr>
                        <a:t>finger</a:t>
                      </a:r>
                      <a:endParaRPr lang="en-US" sz="1200">
                        <a:effectLst/>
                      </a:endParaRPr>
                    </a:p>
                    <a:p>
                      <a:pPr marL="67945" marR="61595">
                        <a:lnSpc>
                          <a:spcPct val="150000"/>
                        </a:lnSpc>
                        <a:buNone/>
                        <a:tabLst>
                          <a:tab pos="781050" algn="l"/>
                        </a:tabLst>
                      </a:pPr>
                      <a:r>
                        <a:rPr lang="en-US" sz="1200" spc="-10">
                          <a:effectLst/>
                        </a:rPr>
                        <a:t>openness, width</a:t>
                      </a:r>
                      <a:r>
                        <a:rPr lang="en-US" sz="1200">
                          <a:effectLst/>
                        </a:rPr>
                        <a:t>	</a:t>
                      </a:r>
                      <a:r>
                        <a:rPr lang="en-US" sz="1200" spc="-25">
                          <a:effectLst/>
                        </a:rPr>
                        <a:t>and</a:t>
                      </a:r>
                      <a:endParaRPr lang="en-US" sz="1200">
                        <a:effectLst/>
                      </a:endParaRPr>
                    </a:p>
                    <a:p>
                      <a:pPr marL="67945" marR="62230">
                        <a:lnSpc>
                          <a:spcPct val="150000"/>
                        </a:lnSpc>
                        <a:buNone/>
                        <a:tabLst>
                          <a:tab pos="893445" algn="l"/>
                        </a:tabLst>
                      </a:pPr>
                      <a:r>
                        <a:rPr lang="en-US" sz="1200" spc="-10">
                          <a:effectLst/>
                        </a:rPr>
                        <a:t>height</a:t>
                      </a:r>
                      <a:r>
                        <a:rPr lang="en-US" sz="1200">
                          <a:effectLst/>
                        </a:rPr>
                        <a:t>	</a:t>
                      </a:r>
                      <a:r>
                        <a:rPr lang="en-US" sz="1200" spc="-30">
                          <a:effectLst/>
                        </a:rPr>
                        <a:t>of </a:t>
                      </a:r>
                      <a:r>
                        <a:rPr lang="en-US" sz="1200" spc="-10">
                          <a:effectLst/>
                        </a:rPr>
                        <a:t>quadrilateral</a:t>
                      </a:r>
                      <a:endParaRPr lang="en-US" sz="1200">
                        <a:effectLst/>
                      </a:endParaRPr>
                    </a:p>
                    <a:p>
                      <a:pPr marL="67945" marR="0">
                        <a:lnSpc>
                          <a:spcPct val="150000"/>
                        </a:lnSpc>
                        <a:buNone/>
                      </a:pPr>
                      <a:r>
                        <a:rPr lang="en-US" sz="1200">
                          <a:effectLst/>
                        </a:rPr>
                        <a:t>described</a:t>
                      </a:r>
                      <a:r>
                        <a:rPr lang="en-US" sz="1200" spc="90">
                          <a:effectLst/>
                        </a:rPr>
                        <a:t> </a:t>
                      </a:r>
                      <a:r>
                        <a:rPr lang="en-US" sz="1200">
                          <a:effectLst/>
                        </a:rPr>
                        <a:t>by</a:t>
                      </a:r>
                      <a:r>
                        <a:rPr lang="en-US" sz="1200" spc="85">
                          <a:effectLst/>
                        </a:rPr>
                        <a:t> </a:t>
                      </a:r>
                      <a:r>
                        <a:rPr lang="en-US" sz="1200">
                          <a:effectLst/>
                        </a:rPr>
                        <a:t>a </a:t>
                      </a:r>
                      <a:r>
                        <a:rPr lang="en-US" sz="1200" spc="-10">
                          <a:effectLst/>
                        </a:rPr>
                        <a:t>finger</a:t>
                      </a:r>
                      <a:endParaRPr lang="en-US" sz="12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67945" marR="0">
                        <a:spcBef>
                          <a:spcPts val="10"/>
                        </a:spcBef>
                        <a:buNone/>
                      </a:pPr>
                      <a:r>
                        <a:rPr lang="en-US" sz="1200" spc="-10" dirty="0">
                          <a:effectLst/>
                        </a:rPr>
                        <a:t>99.47%</a:t>
                      </a:r>
                      <a:endParaRPr lang="en-US" sz="1200" dirty="0">
                        <a:effectLst/>
                      </a:endParaRPr>
                    </a:p>
                    <a:p>
                      <a:pPr marL="67945" marR="0">
                        <a:spcBef>
                          <a:spcPts val="680"/>
                        </a:spcBef>
                        <a:buNone/>
                      </a:pPr>
                      <a:r>
                        <a:rPr lang="en-US" sz="1200" spc="-25" dirty="0">
                          <a:effectLst/>
                        </a:rPr>
                        <a:t>For </a:t>
                      </a:r>
                      <a:r>
                        <a:rPr lang="en-US" sz="1200" spc="-10" dirty="0">
                          <a:effectLst/>
                        </a:rPr>
                        <a:t>handsha</a:t>
                      </a:r>
                      <a:r>
                        <a:rPr lang="en-US" sz="1200" spc="-30" dirty="0">
                          <a:effectLst/>
                        </a:rPr>
                        <a:t>pe </a:t>
                      </a:r>
                      <a:r>
                        <a:rPr lang="en-US" sz="1200" spc="-10" dirty="0">
                          <a:effectLst/>
                        </a:rPr>
                        <a:t>recogniti</a:t>
                      </a:r>
                      <a:r>
                        <a:rPr lang="en-US" sz="1200" spc="-20" dirty="0">
                          <a:effectLst/>
                        </a:rPr>
                        <a:t>on,</a:t>
                      </a:r>
                      <a:endParaRPr lang="en-US" sz="1200" dirty="0">
                        <a:effectLst/>
                      </a:endParaRPr>
                    </a:p>
                    <a:p>
                      <a:pPr marL="67945" marR="0">
                        <a:lnSpc>
                          <a:spcPts val="1345"/>
                        </a:lnSpc>
                        <a:buNone/>
                      </a:pPr>
                      <a:r>
                        <a:rPr lang="en-US" sz="1200" spc="-10" dirty="0">
                          <a:effectLst/>
                        </a:rPr>
                        <a:t>93.27%,</a:t>
                      </a:r>
                      <a:endParaRPr lang="en-US" sz="1200" dirty="0">
                        <a:effectLst/>
                      </a:endParaRPr>
                    </a:p>
                    <a:p>
                      <a:pPr marL="67945" marR="0">
                        <a:spcBef>
                          <a:spcPts val="670"/>
                        </a:spcBef>
                        <a:buNone/>
                      </a:pPr>
                      <a:r>
                        <a:rPr lang="en-US" sz="1200" spc="-20" dirty="0">
                          <a:effectLst/>
                        </a:rPr>
                        <a:t>Word</a:t>
                      </a:r>
                      <a:r>
                        <a:rPr lang="en-US" sz="1200" spc="0" dirty="0">
                          <a:effectLst/>
                        </a:rPr>
                        <a:t> </a:t>
                      </a:r>
                      <a:r>
                        <a:rPr lang="en-US" sz="1200" spc="-10" dirty="0">
                          <a:effectLst/>
                        </a:rPr>
                        <a:t>accuracy </a:t>
                      </a:r>
                      <a:r>
                        <a:rPr lang="en-US" sz="1200" dirty="0">
                          <a:effectLst/>
                        </a:rPr>
                        <a:t>for</a:t>
                      </a:r>
                      <a:r>
                        <a:rPr lang="en-US" sz="1200" spc="105" dirty="0">
                          <a:effectLst/>
                        </a:rPr>
                        <a:t> </a:t>
                      </a:r>
                      <a:r>
                        <a:rPr lang="en-US" sz="1200" spc="-10" dirty="0">
                          <a:effectLst/>
                        </a:rPr>
                        <a:t>right-</a:t>
                      </a:r>
                      <a:endParaRPr lang="en-US" sz="1200" dirty="0">
                        <a:effectLst/>
                      </a:endParaRPr>
                    </a:p>
                    <a:p>
                      <a:pPr marL="67945" marR="0">
                        <a:buNone/>
                      </a:pPr>
                      <a:r>
                        <a:rPr lang="en-US" sz="1200" spc="-20" dirty="0">
                          <a:effectLst/>
                        </a:rPr>
                        <a:t>Hand movement channel</a:t>
                      </a:r>
                      <a:endParaRPr lang="en-US" sz="12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tc>
                  <a:txBody>
                    <a:bodyPr/>
                    <a:lstStyle/>
                    <a:p>
                      <a:pPr marL="66040" marR="62865">
                        <a:lnSpc>
                          <a:spcPct val="150000"/>
                        </a:lnSpc>
                        <a:spcBef>
                          <a:spcPts val="10"/>
                        </a:spcBef>
                        <a:buNone/>
                        <a:tabLst>
                          <a:tab pos="681990" algn="l"/>
                        </a:tabLst>
                      </a:pPr>
                      <a:r>
                        <a:rPr lang="en-US" sz="1200" spc="-10" dirty="0">
                          <a:effectLst/>
                        </a:rPr>
                        <a:t>Quadrilateral-based handshape representa</a:t>
                      </a:r>
                      <a:r>
                        <a:rPr lang="en-US" sz="1200" spc="-20" dirty="0">
                          <a:effectLst/>
                        </a:rPr>
                        <a:t>tion</a:t>
                      </a:r>
                      <a:r>
                        <a:rPr lang="en-US" sz="1200" dirty="0">
                          <a:effectLst/>
                        </a:rPr>
                        <a:t>	</a:t>
                      </a:r>
                      <a:r>
                        <a:rPr lang="en-US" sz="1200" spc="-25" dirty="0">
                          <a:effectLst/>
                        </a:rPr>
                        <a:t>is</a:t>
                      </a:r>
                      <a:endParaRPr lang="en-US" sz="1200" dirty="0">
                        <a:effectLst/>
                      </a:endParaRPr>
                    </a:p>
                    <a:p>
                      <a:pPr marL="66040" marR="62230">
                        <a:lnSpc>
                          <a:spcPct val="150000"/>
                        </a:lnSpc>
                        <a:spcBef>
                          <a:spcPts val="5"/>
                        </a:spcBef>
                        <a:buNone/>
                        <a:tabLst>
                          <a:tab pos="498475" algn="l"/>
                        </a:tabLst>
                      </a:pPr>
                      <a:r>
                        <a:rPr lang="en-US" sz="1200" spc="-20" dirty="0">
                          <a:effectLst/>
                        </a:rPr>
                        <a:t>more </a:t>
                      </a:r>
                      <a:r>
                        <a:rPr lang="en-US" sz="1200" spc="-10" dirty="0">
                          <a:effectLst/>
                        </a:rPr>
                        <a:t>robust</a:t>
                      </a:r>
                      <a:r>
                        <a:rPr lang="en-US" sz="1200" spc="-55" dirty="0">
                          <a:effectLst/>
                        </a:rPr>
                        <a:t> </a:t>
                      </a:r>
                      <a:r>
                        <a:rPr lang="en-US" sz="1200" spc="-10" dirty="0">
                          <a:effectLst/>
                        </a:rPr>
                        <a:t>than </a:t>
                      </a:r>
                      <a:r>
                        <a:rPr lang="en-US" sz="1200" spc="-20" dirty="0">
                          <a:effectLst/>
                        </a:rPr>
                        <a:t>raw </a:t>
                      </a:r>
                      <a:r>
                        <a:rPr lang="en-US" sz="1200" spc="-10" dirty="0">
                          <a:effectLst/>
                        </a:rPr>
                        <a:t>joint angles, independe</a:t>
                      </a:r>
                      <a:r>
                        <a:rPr lang="en-US" sz="1200" dirty="0">
                          <a:effectLst/>
                        </a:rPr>
                        <a:t>nt</a:t>
                      </a:r>
                      <a:r>
                        <a:rPr lang="en-US" sz="1200" spc="385" dirty="0">
                          <a:effectLst/>
                        </a:rPr>
                        <a:t> </a:t>
                      </a:r>
                      <a:r>
                        <a:rPr lang="en-US" sz="1200" spc="-10" dirty="0">
                          <a:effectLst/>
                        </a:rPr>
                        <a:t>channel</a:t>
                      </a:r>
                    </a:p>
                    <a:p>
                      <a:pPr marL="66040" marR="62230">
                        <a:lnSpc>
                          <a:spcPct val="150000"/>
                        </a:lnSpc>
                        <a:spcBef>
                          <a:spcPts val="5"/>
                        </a:spcBef>
                        <a:buNone/>
                        <a:tabLst>
                          <a:tab pos="498475" algn="l"/>
                        </a:tabLst>
                      </a:pPr>
                      <a:r>
                        <a:rPr lang="en-US" sz="1200" dirty="0">
                          <a:effectLst/>
                          <a:latin typeface="Cambria" panose="02040503050406030204" pitchFamily="18" charset="0"/>
                          <a:ea typeface="Cambria" panose="02040503050406030204" pitchFamily="18" charset="0"/>
                          <a:cs typeface="Cambria" panose="02040503050406030204" pitchFamily="18" charset="0"/>
                        </a:rPr>
                        <a:t>modelling shows promising</a:t>
                      </a:r>
                    </a:p>
                    <a:p>
                      <a:pPr marL="66040" marR="62230">
                        <a:lnSpc>
                          <a:spcPct val="150000"/>
                        </a:lnSpc>
                        <a:spcBef>
                          <a:spcPts val="5"/>
                        </a:spcBef>
                        <a:buNone/>
                        <a:tabLst>
                          <a:tab pos="498475" algn="l"/>
                        </a:tabLst>
                      </a:pPr>
                      <a:r>
                        <a:rPr lang="en-US" sz="1200" dirty="0">
                          <a:effectLst/>
                          <a:latin typeface="Cambria" panose="02040503050406030204" pitchFamily="18" charset="0"/>
                          <a:ea typeface="Cambria" panose="02040503050406030204" pitchFamily="18" charset="0"/>
                          <a:cs typeface="Cambria" panose="02040503050406030204" pitchFamily="18" charset="0"/>
                        </a:rPr>
                        <a:t>results</a:t>
                      </a:r>
                    </a:p>
                    <a:p>
                      <a:pPr marL="66040" marR="62230">
                        <a:lnSpc>
                          <a:spcPct val="150000"/>
                        </a:lnSpc>
                        <a:spcBef>
                          <a:spcPts val="5"/>
                        </a:spcBef>
                        <a:buNone/>
                        <a:tabLst>
                          <a:tab pos="498475" algn="l"/>
                        </a:tabLst>
                      </a:pPr>
                      <a:endParaRPr lang="en-US" sz="12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noFill/>
                  </a:tcPr>
                </a:tc>
                <a:extLst>
                  <a:ext uri="{0D108BD9-81ED-4DB2-BD59-A6C34878D82A}">
                    <a16:rowId xmlns:a16="http://schemas.microsoft.com/office/drawing/2014/main" val="251681820"/>
                  </a:ext>
                </a:extLst>
              </a:tr>
            </a:tbl>
          </a:graphicData>
        </a:graphic>
      </p:graphicFrame>
    </p:spTree>
    <p:extLst>
      <p:ext uri="{BB962C8B-B14F-4D97-AF65-F5344CB8AC3E}">
        <p14:creationId xmlns:p14="http://schemas.microsoft.com/office/powerpoint/2010/main" val="283871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006B9-46D9-E96A-AC11-587B11A473E1}"/>
            </a:ext>
          </a:extLst>
        </p:cNvPr>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65E237F4-70B0-A995-62A7-576564EB5B09}"/>
              </a:ext>
            </a:extLst>
          </p:cNvPr>
          <p:cNvGraphicFramePr>
            <a:graphicFrameLocks noGrp="1"/>
          </p:cNvGraphicFramePr>
          <p:nvPr>
            <p:extLst>
              <p:ext uri="{D42A27DB-BD31-4B8C-83A1-F6EECF244321}">
                <p14:modId xmlns:p14="http://schemas.microsoft.com/office/powerpoint/2010/main" val="1877745766"/>
              </p:ext>
            </p:extLst>
          </p:nvPr>
        </p:nvGraphicFramePr>
        <p:xfrm>
          <a:off x="0" y="0"/>
          <a:ext cx="12192000" cy="6702551"/>
        </p:xfrm>
        <a:graphic>
          <a:graphicData uri="http://schemas.openxmlformats.org/drawingml/2006/table">
            <a:tbl>
              <a:tblPr firstRow="1" firstCol="1" lastRow="1" lastCol="1" bandRow="1" bandCol="1">
                <a:tableStyleId>{5C22544A-7EE6-4342-B048-85BDC9FD1C3A}</a:tableStyleId>
              </a:tblPr>
              <a:tblGrid>
                <a:gridCol w="665403">
                  <a:extLst>
                    <a:ext uri="{9D8B030D-6E8A-4147-A177-3AD203B41FA5}">
                      <a16:colId xmlns:a16="http://schemas.microsoft.com/office/drawing/2014/main" val="3764228021"/>
                    </a:ext>
                  </a:extLst>
                </a:gridCol>
                <a:gridCol w="1501123">
                  <a:extLst>
                    <a:ext uri="{9D8B030D-6E8A-4147-A177-3AD203B41FA5}">
                      <a16:colId xmlns:a16="http://schemas.microsoft.com/office/drawing/2014/main" val="3475745894"/>
                    </a:ext>
                  </a:extLst>
                </a:gridCol>
                <a:gridCol w="1737028">
                  <a:extLst>
                    <a:ext uri="{9D8B030D-6E8A-4147-A177-3AD203B41FA5}">
                      <a16:colId xmlns:a16="http://schemas.microsoft.com/office/drawing/2014/main" val="3684986795"/>
                    </a:ext>
                  </a:extLst>
                </a:gridCol>
                <a:gridCol w="1848105">
                  <a:extLst>
                    <a:ext uri="{9D8B030D-6E8A-4147-A177-3AD203B41FA5}">
                      <a16:colId xmlns:a16="http://schemas.microsoft.com/office/drawing/2014/main" val="1194263151"/>
                    </a:ext>
                  </a:extLst>
                </a:gridCol>
                <a:gridCol w="2002453">
                  <a:extLst>
                    <a:ext uri="{9D8B030D-6E8A-4147-A177-3AD203B41FA5}">
                      <a16:colId xmlns:a16="http://schemas.microsoft.com/office/drawing/2014/main" val="635521241"/>
                    </a:ext>
                  </a:extLst>
                </a:gridCol>
                <a:gridCol w="1815418">
                  <a:extLst>
                    <a:ext uri="{9D8B030D-6E8A-4147-A177-3AD203B41FA5}">
                      <a16:colId xmlns:a16="http://schemas.microsoft.com/office/drawing/2014/main" val="2582043056"/>
                    </a:ext>
                  </a:extLst>
                </a:gridCol>
                <a:gridCol w="1194340">
                  <a:extLst>
                    <a:ext uri="{9D8B030D-6E8A-4147-A177-3AD203B41FA5}">
                      <a16:colId xmlns:a16="http://schemas.microsoft.com/office/drawing/2014/main" val="1596748634"/>
                    </a:ext>
                  </a:extLst>
                </a:gridCol>
                <a:gridCol w="1428130">
                  <a:extLst>
                    <a:ext uri="{9D8B030D-6E8A-4147-A177-3AD203B41FA5}">
                      <a16:colId xmlns:a16="http://schemas.microsoft.com/office/drawing/2014/main" val="3628296527"/>
                    </a:ext>
                  </a:extLst>
                </a:gridCol>
              </a:tblGrid>
              <a:tr h="2277200">
                <a:tc>
                  <a:txBody>
                    <a:bodyPr/>
                    <a:lstStyle/>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spcBef>
                          <a:spcPts val="1260"/>
                        </a:spcBef>
                        <a:buNone/>
                      </a:pPr>
                      <a:r>
                        <a:rPr lang="en-US" sz="1000" dirty="0">
                          <a:effectLst/>
                          <a:latin typeface="+mn-lt"/>
                        </a:rPr>
                        <a:t> </a:t>
                      </a:r>
                      <a:endParaRPr lang="en-US" sz="900" dirty="0">
                        <a:effectLst/>
                        <a:latin typeface="+mn-lt"/>
                      </a:endParaRPr>
                    </a:p>
                    <a:p>
                      <a:pPr marL="67945" marR="0" algn="l">
                        <a:buNone/>
                      </a:pPr>
                      <a:r>
                        <a:rPr lang="en-US" sz="1000" spc="-50" dirty="0">
                          <a:effectLst/>
                          <a:latin typeface="+mn-lt"/>
                        </a:rPr>
                        <a:t>3</a:t>
                      </a:r>
                      <a:endParaRPr lang="en-US" sz="900" dirty="0">
                        <a:effectLst/>
                        <a:latin typeface="+mn-lt"/>
                        <a:ea typeface="Cambria" panose="02040503050406030204" pitchFamily="18" charset="0"/>
                        <a:cs typeface="Cambria" panose="02040503050406030204" pitchFamily="18" charset="0"/>
                      </a:endParaRPr>
                    </a:p>
                  </a:txBody>
                  <a:tcPr marL="0" marR="0" marT="0" marB="0">
                    <a:noFill/>
                  </a:tcPr>
                </a:tc>
                <a:tc>
                  <a:txBody>
                    <a:bodyPr/>
                    <a:lstStyle/>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spcBef>
                          <a:spcPts val="480"/>
                        </a:spcBef>
                        <a:buNone/>
                      </a:pPr>
                      <a:r>
                        <a:rPr lang="en-US" sz="1000" dirty="0">
                          <a:effectLst/>
                          <a:latin typeface="+mn-lt"/>
                        </a:rPr>
                        <a:t> </a:t>
                      </a:r>
                      <a:endParaRPr lang="en-US" sz="900" dirty="0">
                        <a:effectLst/>
                        <a:latin typeface="+mn-lt"/>
                      </a:endParaRPr>
                    </a:p>
                    <a:p>
                      <a:pPr marL="67945" marR="59055" algn="l">
                        <a:lnSpc>
                          <a:spcPct val="150000"/>
                        </a:lnSpc>
                        <a:buNone/>
                        <a:tabLst>
                          <a:tab pos="512445" algn="l"/>
                        </a:tabLst>
                      </a:pPr>
                      <a:r>
                        <a:rPr lang="en-US" sz="1000" spc="-20" dirty="0">
                          <a:effectLst/>
                          <a:latin typeface="+mn-lt"/>
                        </a:rPr>
                        <a:t>Real</a:t>
                      </a:r>
                      <a:r>
                        <a:rPr lang="en-US" sz="1000" dirty="0">
                          <a:effectLst/>
                          <a:latin typeface="+mn-lt"/>
                        </a:rPr>
                        <a:t>	</a:t>
                      </a:r>
                      <a:r>
                        <a:rPr lang="en-US" sz="1000" spc="-20" dirty="0">
                          <a:effectLst/>
                          <a:latin typeface="+mn-lt"/>
                        </a:rPr>
                        <a:t>Time Hand</a:t>
                      </a:r>
                      <a:endParaRPr lang="en-US" sz="900" dirty="0">
                        <a:effectLst/>
                        <a:latin typeface="+mn-lt"/>
                      </a:endParaRPr>
                    </a:p>
                    <a:p>
                      <a:pPr marL="67945" marR="0" algn="l">
                        <a:lnSpc>
                          <a:spcPct val="150000"/>
                        </a:lnSpc>
                        <a:buNone/>
                      </a:pPr>
                      <a:r>
                        <a:rPr lang="en-US" sz="1000" spc="-10" dirty="0">
                          <a:effectLst/>
                          <a:latin typeface="+mn-lt"/>
                        </a:rPr>
                        <a:t>Gesture Recognition Using</a:t>
                      </a:r>
                      <a:endParaRPr lang="en-US" sz="900" dirty="0">
                        <a:effectLst/>
                        <a:latin typeface="+mn-lt"/>
                      </a:endParaRPr>
                    </a:p>
                    <a:p>
                      <a:pPr marL="67945" marR="0" algn="l">
                        <a:spcBef>
                          <a:spcPts val="5"/>
                        </a:spcBef>
                        <a:buNone/>
                      </a:pPr>
                      <a:r>
                        <a:rPr lang="en-US" sz="1000" spc="-10" dirty="0">
                          <a:effectLst/>
                          <a:latin typeface="+mn-lt"/>
                        </a:rPr>
                        <a:t>Different</a:t>
                      </a:r>
                      <a:endParaRPr lang="en-US" sz="900" dirty="0">
                        <a:effectLst/>
                        <a:latin typeface="+mn-lt"/>
                      </a:endParaRPr>
                    </a:p>
                    <a:p>
                      <a:pPr marL="67945" marR="0" algn="l">
                        <a:spcBef>
                          <a:spcPts val="665"/>
                        </a:spcBef>
                        <a:buNone/>
                      </a:pPr>
                      <a:r>
                        <a:rPr lang="en-US" sz="1000" spc="-10" dirty="0">
                          <a:effectLst/>
                          <a:latin typeface="+mn-lt"/>
                        </a:rPr>
                        <a:t>Algorithms</a:t>
                      </a:r>
                      <a:endParaRPr lang="en-US" sz="900" dirty="0">
                        <a:effectLst/>
                        <a:latin typeface="+mn-lt"/>
                        <a:ea typeface="Cambria" panose="02040503050406030204" pitchFamily="18" charset="0"/>
                        <a:cs typeface="Cambria" panose="02040503050406030204" pitchFamily="18" charset="0"/>
                      </a:endParaRPr>
                    </a:p>
                  </a:txBody>
                  <a:tcPr marL="0" marR="0" marT="0" marB="0">
                    <a:noFill/>
                  </a:tcPr>
                </a:tc>
                <a:tc>
                  <a:txBody>
                    <a:bodyPr/>
                    <a:lstStyle/>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spcBef>
                          <a:spcPts val="790"/>
                        </a:spcBef>
                        <a:buNone/>
                      </a:pPr>
                      <a:r>
                        <a:rPr lang="en-US" sz="1000" dirty="0">
                          <a:effectLst/>
                          <a:latin typeface="+mn-lt"/>
                        </a:rPr>
                        <a:t> </a:t>
                      </a:r>
                      <a:endParaRPr lang="en-US" sz="900" dirty="0">
                        <a:effectLst/>
                        <a:latin typeface="+mn-lt"/>
                      </a:endParaRPr>
                    </a:p>
                    <a:p>
                      <a:pPr marL="67945" marR="60325" algn="l">
                        <a:lnSpc>
                          <a:spcPct val="150000"/>
                        </a:lnSpc>
                        <a:buNone/>
                      </a:pPr>
                      <a:r>
                        <a:rPr lang="en-US" sz="1000" dirty="0">
                          <a:effectLst/>
                          <a:latin typeface="+mn-lt"/>
                        </a:rPr>
                        <a:t>Md. Islam, Angur</a:t>
                      </a:r>
                      <a:r>
                        <a:rPr lang="en-US" sz="1000" spc="-65" dirty="0">
                          <a:effectLst/>
                          <a:latin typeface="+mn-lt"/>
                        </a:rPr>
                        <a:t> </a:t>
                      </a:r>
                      <a:r>
                        <a:rPr lang="en-US" sz="1000" dirty="0">
                          <a:effectLst/>
                          <a:latin typeface="+mn-lt"/>
                        </a:rPr>
                        <a:t>Jarman, </a:t>
                      </a:r>
                      <a:r>
                        <a:rPr lang="en-US" sz="1000" spc="-10" dirty="0">
                          <a:effectLst/>
                          <a:latin typeface="+mn-lt"/>
                        </a:rPr>
                        <a:t>Samiul</a:t>
                      </a:r>
                      <a:endParaRPr lang="en-US" sz="900" dirty="0">
                        <a:effectLst/>
                        <a:latin typeface="+mn-lt"/>
                      </a:endParaRPr>
                    </a:p>
                    <a:p>
                      <a:pPr marL="67945" marR="0" algn="l">
                        <a:spcBef>
                          <a:spcPts val="10"/>
                        </a:spcBef>
                        <a:buNone/>
                      </a:pPr>
                      <a:r>
                        <a:rPr lang="en-US" sz="1000" spc="-10" dirty="0">
                          <a:effectLst/>
                          <a:latin typeface="+mn-lt"/>
                        </a:rPr>
                        <a:t>Arshad,</a:t>
                      </a:r>
                      <a:endParaRPr lang="en-US" sz="900" dirty="0">
                        <a:effectLst/>
                        <a:latin typeface="+mn-lt"/>
                      </a:endParaRPr>
                    </a:p>
                    <a:p>
                      <a:pPr marL="67945" marR="57785" algn="l">
                        <a:lnSpc>
                          <a:spcPct val="150000"/>
                        </a:lnSpc>
                        <a:spcBef>
                          <a:spcPts val="665"/>
                        </a:spcBef>
                        <a:buNone/>
                      </a:pPr>
                      <a:r>
                        <a:rPr lang="en-US" sz="1000" dirty="0">
                          <a:effectLst/>
                          <a:latin typeface="+mn-lt"/>
                        </a:rPr>
                        <a:t>Nashid</a:t>
                      </a:r>
                      <a:r>
                        <a:rPr lang="en-US" sz="1000" spc="400" dirty="0">
                          <a:effectLst/>
                          <a:latin typeface="+mn-lt"/>
                        </a:rPr>
                        <a:t> </a:t>
                      </a:r>
                      <a:r>
                        <a:rPr lang="en-US" sz="1000" dirty="0">
                          <a:effectLst/>
                          <a:latin typeface="+mn-lt"/>
                        </a:rPr>
                        <a:t>Alam, </a:t>
                      </a:r>
                      <a:r>
                        <a:rPr lang="en-US" sz="1000" spc="-20" dirty="0">
                          <a:effectLst/>
                          <a:latin typeface="+mn-lt"/>
                        </a:rPr>
                        <a:t>and</a:t>
                      </a:r>
                      <a:endParaRPr lang="en-US" sz="900" dirty="0">
                        <a:effectLst/>
                        <a:latin typeface="+mn-lt"/>
                      </a:endParaRPr>
                    </a:p>
                    <a:p>
                      <a:pPr marL="67945" marR="57785" algn="l">
                        <a:lnSpc>
                          <a:spcPct val="150000"/>
                        </a:lnSpc>
                        <a:buNone/>
                      </a:pPr>
                      <a:r>
                        <a:rPr lang="en-US" sz="1000" dirty="0">
                          <a:effectLst/>
                          <a:latin typeface="+mn-lt"/>
                        </a:rPr>
                        <a:t>Mohammed</a:t>
                      </a:r>
                      <a:r>
                        <a:rPr lang="en-US" sz="1000" spc="200" dirty="0">
                          <a:effectLst/>
                          <a:latin typeface="+mn-lt"/>
                        </a:rPr>
                        <a:t> </a:t>
                      </a:r>
                      <a:r>
                        <a:rPr lang="en-US" sz="1000" dirty="0">
                          <a:effectLst/>
                          <a:latin typeface="+mn-lt"/>
                        </a:rPr>
                        <a:t>J. </a:t>
                      </a:r>
                      <a:r>
                        <a:rPr lang="en-US" sz="1000" spc="-20" dirty="0">
                          <a:effectLst/>
                          <a:latin typeface="+mn-lt"/>
                        </a:rPr>
                        <a:t>Islam</a:t>
                      </a:r>
                      <a:endParaRPr lang="en-US" sz="900" dirty="0">
                        <a:effectLst/>
                        <a:latin typeface="+mn-lt"/>
                        <a:ea typeface="Cambria" panose="02040503050406030204" pitchFamily="18" charset="0"/>
                        <a:cs typeface="Cambria" panose="02040503050406030204" pitchFamily="18" charset="0"/>
                      </a:endParaRPr>
                    </a:p>
                  </a:txBody>
                  <a:tcPr marL="0" marR="0" marT="0" marB="0">
                    <a:noFill/>
                  </a:tcPr>
                </a:tc>
                <a:tc>
                  <a:txBody>
                    <a:bodyPr/>
                    <a:lstStyle/>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spcBef>
                          <a:spcPts val="95"/>
                        </a:spcBef>
                        <a:buNone/>
                      </a:pPr>
                      <a:r>
                        <a:rPr lang="en-US" sz="1000" dirty="0">
                          <a:effectLst/>
                          <a:latin typeface="+mn-lt"/>
                        </a:rPr>
                        <a:t> </a:t>
                      </a:r>
                      <a:endParaRPr lang="en-US" sz="900" dirty="0">
                        <a:effectLst/>
                        <a:latin typeface="+mn-lt"/>
                      </a:endParaRPr>
                    </a:p>
                    <a:p>
                      <a:pPr marL="67945" marR="59690" algn="l">
                        <a:lnSpc>
                          <a:spcPct val="150000"/>
                        </a:lnSpc>
                        <a:spcBef>
                          <a:spcPts val="5"/>
                        </a:spcBef>
                        <a:buNone/>
                        <a:tabLst>
                          <a:tab pos="349885" algn="l"/>
                          <a:tab pos="725805" algn="l"/>
                          <a:tab pos="969645" algn="l"/>
                        </a:tabLst>
                      </a:pPr>
                      <a:r>
                        <a:rPr lang="en-US" sz="1000" spc="-30" dirty="0">
                          <a:effectLst/>
                          <a:latin typeface="+mn-lt"/>
                        </a:rPr>
                        <a:t>To</a:t>
                      </a:r>
                      <a:r>
                        <a:rPr lang="en-US" sz="1000" dirty="0">
                          <a:effectLst/>
                          <a:latin typeface="+mn-lt"/>
                        </a:rPr>
                        <a:t>	</a:t>
                      </a:r>
                      <a:r>
                        <a:rPr lang="en-US" sz="1000" spc="-10" dirty="0">
                          <a:effectLst/>
                          <a:latin typeface="+mn-lt"/>
                        </a:rPr>
                        <a:t>develop</a:t>
                      </a:r>
                      <a:r>
                        <a:rPr lang="en-US" sz="1000" dirty="0">
                          <a:effectLst/>
                          <a:latin typeface="+mn-lt"/>
                        </a:rPr>
                        <a:t>	</a:t>
                      </a:r>
                      <a:r>
                        <a:rPr lang="en-US" sz="1000" spc="-50" dirty="0">
                          <a:effectLst/>
                          <a:latin typeface="+mn-lt"/>
                        </a:rPr>
                        <a:t>a </a:t>
                      </a:r>
                      <a:r>
                        <a:rPr lang="en-US" sz="1000" spc="-10" dirty="0">
                          <a:effectLst/>
                          <a:latin typeface="+mn-lt"/>
                        </a:rPr>
                        <a:t>robust</a:t>
                      </a:r>
                      <a:r>
                        <a:rPr lang="en-US" sz="1000" dirty="0">
                          <a:effectLst/>
                          <a:latin typeface="+mn-lt"/>
                        </a:rPr>
                        <a:t>	</a:t>
                      </a:r>
                      <a:r>
                        <a:rPr lang="en-US" sz="1000" spc="-20" dirty="0">
                          <a:effectLst/>
                          <a:latin typeface="+mn-lt"/>
                        </a:rPr>
                        <a:t>hand </a:t>
                      </a:r>
                      <a:r>
                        <a:rPr lang="en-US" sz="1000" spc="-10" dirty="0">
                          <a:effectLst/>
                          <a:latin typeface="+mn-lt"/>
                        </a:rPr>
                        <a:t>gesture recognition</a:t>
                      </a:r>
                      <a:endParaRPr lang="en-US" sz="900" dirty="0">
                        <a:effectLst/>
                        <a:latin typeface="+mn-lt"/>
                      </a:endParaRPr>
                    </a:p>
                    <a:p>
                      <a:pPr marL="67945" marR="59690" algn="l">
                        <a:lnSpc>
                          <a:spcPct val="150000"/>
                        </a:lnSpc>
                        <a:buNone/>
                        <a:tabLst>
                          <a:tab pos="861695" algn="l"/>
                        </a:tabLst>
                      </a:pPr>
                      <a:r>
                        <a:rPr lang="en-US" sz="1000" spc="-10" dirty="0">
                          <a:effectLst/>
                          <a:latin typeface="+mn-lt"/>
                        </a:rPr>
                        <a:t>system</a:t>
                      </a:r>
                      <a:r>
                        <a:rPr lang="en-US" sz="1000" dirty="0">
                          <a:effectLst/>
                          <a:latin typeface="+mn-lt"/>
                        </a:rPr>
                        <a:t>	</a:t>
                      </a:r>
                      <a:r>
                        <a:rPr lang="en-US" sz="1000" spc="-20" dirty="0">
                          <a:effectLst/>
                          <a:latin typeface="+mn-lt"/>
                        </a:rPr>
                        <a:t>for </a:t>
                      </a:r>
                      <a:r>
                        <a:rPr lang="en-US" sz="1000" dirty="0">
                          <a:effectLst/>
                          <a:latin typeface="+mn-lt"/>
                        </a:rPr>
                        <a:t>American</a:t>
                      </a:r>
                      <a:r>
                        <a:rPr lang="en-US" sz="1000" spc="385" dirty="0">
                          <a:effectLst/>
                          <a:latin typeface="+mn-lt"/>
                        </a:rPr>
                        <a:t> </a:t>
                      </a:r>
                      <a:r>
                        <a:rPr lang="en-US" sz="1000" dirty="0">
                          <a:effectLst/>
                          <a:latin typeface="+mn-lt"/>
                        </a:rPr>
                        <a:t>Sign </a:t>
                      </a:r>
                      <a:r>
                        <a:rPr lang="en-US" sz="1000" spc="-10" dirty="0">
                          <a:effectLst/>
                          <a:latin typeface="+mn-lt"/>
                        </a:rPr>
                        <a:t>Language</a:t>
                      </a:r>
                      <a:r>
                        <a:rPr lang="en-US" sz="1000" spc="400" dirty="0">
                          <a:effectLst/>
                          <a:latin typeface="+mn-lt"/>
                        </a:rPr>
                        <a:t> </a:t>
                      </a:r>
                      <a:r>
                        <a:rPr lang="en-US" sz="1000" spc="-10" dirty="0">
                          <a:effectLst/>
                          <a:latin typeface="+mn-lt"/>
                        </a:rPr>
                        <a:t>(ASL)</a:t>
                      </a:r>
                      <a:endParaRPr lang="en-US" sz="900" dirty="0">
                        <a:effectLst/>
                        <a:latin typeface="+mn-lt"/>
                      </a:endParaRPr>
                    </a:p>
                    <a:p>
                      <a:pPr marL="67945" marR="59690" algn="l">
                        <a:lnSpc>
                          <a:spcPct val="150000"/>
                        </a:lnSpc>
                        <a:buNone/>
                        <a:tabLst>
                          <a:tab pos="806450" algn="l"/>
                        </a:tabLst>
                      </a:pPr>
                      <a:r>
                        <a:rPr lang="en-US" sz="1000" spc="-10" dirty="0">
                          <a:effectLst/>
                          <a:latin typeface="+mn-lt"/>
                        </a:rPr>
                        <a:t>alphabets</a:t>
                      </a:r>
                      <a:r>
                        <a:rPr lang="en-US" sz="1000" dirty="0">
                          <a:effectLst/>
                          <a:latin typeface="+mn-lt"/>
                        </a:rPr>
                        <a:t>	</a:t>
                      </a:r>
                      <a:r>
                        <a:rPr lang="en-US" sz="1000" spc="-20" dirty="0">
                          <a:effectLst/>
                          <a:latin typeface="+mn-lt"/>
                        </a:rPr>
                        <a:t>and </a:t>
                      </a:r>
                      <a:r>
                        <a:rPr lang="en-US" sz="1000" spc="-10" dirty="0">
                          <a:effectLst/>
                          <a:latin typeface="+mn-lt"/>
                        </a:rPr>
                        <a:t>numbers</a:t>
                      </a:r>
                      <a:endParaRPr lang="en-US" sz="900" dirty="0">
                        <a:effectLst/>
                        <a:latin typeface="+mn-lt"/>
                        <a:ea typeface="Cambria" panose="02040503050406030204" pitchFamily="18" charset="0"/>
                        <a:cs typeface="Cambria" panose="02040503050406030204" pitchFamily="18" charset="0"/>
                      </a:endParaRPr>
                    </a:p>
                  </a:txBody>
                  <a:tcPr marL="0" marR="0" marT="0" marB="0">
                    <a:noFill/>
                  </a:tcPr>
                </a:tc>
                <a:tc>
                  <a:txBody>
                    <a:bodyPr/>
                    <a:lstStyle/>
                    <a:p>
                      <a:pPr marL="68580" marR="0" algn="l">
                        <a:spcBef>
                          <a:spcPts val="10"/>
                        </a:spcBef>
                        <a:buNone/>
                      </a:pPr>
                      <a:endParaRPr lang="en-US" sz="1000" spc="-10" dirty="0">
                        <a:effectLst/>
                        <a:latin typeface="+mn-lt"/>
                      </a:endParaRPr>
                    </a:p>
                    <a:p>
                      <a:pPr marL="68580" marR="0" algn="l">
                        <a:spcBef>
                          <a:spcPts val="10"/>
                        </a:spcBef>
                        <a:buNone/>
                      </a:pPr>
                      <a:endParaRPr lang="en-US" sz="1000" spc="-10" dirty="0">
                        <a:effectLst/>
                        <a:latin typeface="+mn-lt"/>
                      </a:endParaRPr>
                    </a:p>
                    <a:p>
                      <a:pPr marL="68580" marR="0" algn="l">
                        <a:spcBef>
                          <a:spcPts val="10"/>
                        </a:spcBef>
                        <a:buNone/>
                      </a:pPr>
                      <a:endParaRPr lang="en-US" sz="1000" spc="-10" dirty="0">
                        <a:effectLst/>
                        <a:latin typeface="+mn-lt"/>
                      </a:endParaRPr>
                    </a:p>
                    <a:p>
                      <a:pPr marL="68580" marR="0" algn="l">
                        <a:spcBef>
                          <a:spcPts val="10"/>
                        </a:spcBef>
                        <a:buNone/>
                      </a:pPr>
                      <a:endParaRPr lang="en-US" sz="1000" spc="-10" dirty="0">
                        <a:effectLst/>
                        <a:latin typeface="+mn-lt"/>
                      </a:endParaRPr>
                    </a:p>
                    <a:p>
                      <a:pPr marL="68580" marR="0" algn="l">
                        <a:spcBef>
                          <a:spcPts val="10"/>
                        </a:spcBef>
                        <a:buNone/>
                      </a:pPr>
                      <a:r>
                        <a:rPr lang="en-US" sz="1000" spc="-10" dirty="0">
                          <a:effectLst/>
                          <a:latin typeface="+mn-lt"/>
                        </a:rPr>
                        <a:t>Image</a:t>
                      </a:r>
                    </a:p>
                    <a:p>
                      <a:pPr marL="68580" marR="0" algn="l">
                        <a:spcBef>
                          <a:spcPts val="10"/>
                        </a:spcBef>
                        <a:buNone/>
                      </a:pPr>
                      <a:r>
                        <a:rPr lang="en-US" sz="1000" spc="-10" dirty="0">
                          <a:effectLst/>
                          <a:latin typeface="+mn-lt"/>
                        </a:rPr>
                        <a:t>acquisition, preprocessing, feature extraction (fingertip detection,</a:t>
                      </a:r>
                      <a:endParaRPr lang="en-US" sz="900" dirty="0">
                        <a:effectLst/>
                        <a:latin typeface="+mn-lt"/>
                      </a:endParaRPr>
                    </a:p>
                    <a:p>
                      <a:pPr marL="68580" marR="60960" algn="l">
                        <a:lnSpc>
                          <a:spcPct val="150000"/>
                        </a:lnSpc>
                        <a:buNone/>
                      </a:pPr>
                      <a:r>
                        <a:rPr lang="en-US" sz="1000" spc="-10" dirty="0">
                          <a:effectLst/>
                          <a:latin typeface="+mn-lt"/>
                        </a:rPr>
                        <a:t>eccentricity, </a:t>
                      </a:r>
                      <a:r>
                        <a:rPr lang="en-US" sz="1000" spc="-10" dirty="0" err="1">
                          <a:effectLst/>
                          <a:latin typeface="+mn-lt"/>
                        </a:rPr>
                        <a:t>elongatedness</a:t>
                      </a:r>
                      <a:r>
                        <a:rPr lang="en-US" sz="1000" spc="-10" dirty="0">
                          <a:effectLst/>
                          <a:latin typeface="+mn-lt"/>
                        </a:rPr>
                        <a:t>, pixel segmentation), feature recognition</a:t>
                      </a:r>
                      <a:endParaRPr lang="en-US" sz="900" dirty="0">
                        <a:effectLst/>
                        <a:latin typeface="+mn-lt"/>
                      </a:endParaRPr>
                    </a:p>
                    <a:p>
                      <a:pPr marL="68580" marR="0" algn="l">
                        <a:buNone/>
                      </a:pPr>
                      <a:r>
                        <a:rPr lang="en-US" sz="1000" dirty="0">
                          <a:effectLst/>
                          <a:latin typeface="+mn-lt"/>
                        </a:rPr>
                        <a:t>using</a:t>
                      </a:r>
                      <a:r>
                        <a:rPr lang="en-US" sz="1000" spc="-20" dirty="0">
                          <a:effectLst/>
                          <a:latin typeface="+mn-lt"/>
                        </a:rPr>
                        <a:t> </a:t>
                      </a:r>
                      <a:r>
                        <a:rPr lang="en-US" sz="1000" spc="-25" dirty="0">
                          <a:effectLst/>
                          <a:latin typeface="+mn-lt"/>
                        </a:rPr>
                        <a:t>ANN</a:t>
                      </a:r>
                      <a:endParaRPr lang="en-US" sz="900" dirty="0">
                        <a:effectLst/>
                        <a:latin typeface="+mn-lt"/>
                        <a:ea typeface="Cambria" panose="02040503050406030204" pitchFamily="18" charset="0"/>
                        <a:cs typeface="Cambria" panose="02040503050406030204" pitchFamily="18" charset="0"/>
                      </a:endParaRPr>
                    </a:p>
                  </a:txBody>
                  <a:tcPr marL="0" marR="0" marT="0" marB="0">
                    <a:noFill/>
                  </a:tcPr>
                </a:tc>
                <a:tc>
                  <a:txBody>
                    <a:bodyPr/>
                    <a:lstStyle/>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spcBef>
                          <a:spcPts val="480"/>
                        </a:spcBef>
                        <a:buNone/>
                      </a:pPr>
                      <a:r>
                        <a:rPr lang="en-US" sz="1000" dirty="0">
                          <a:effectLst/>
                          <a:latin typeface="+mn-lt"/>
                        </a:rPr>
                        <a:t> </a:t>
                      </a:r>
                      <a:endParaRPr lang="en-US" sz="900" dirty="0">
                        <a:effectLst/>
                        <a:latin typeface="+mn-lt"/>
                      </a:endParaRPr>
                    </a:p>
                    <a:p>
                      <a:pPr marL="0" marR="59690" lvl="0" indent="0" algn="l">
                        <a:lnSpc>
                          <a:spcPct val="150000"/>
                        </a:lnSpc>
                        <a:buSzPts val="1150"/>
                        <a:buFont typeface="Cambria" panose="02040503050406030204" pitchFamily="18" charset="0"/>
                        <a:buNone/>
                        <a:tabLst>
                          <a:tab pos="440055" algn="l"/>
                        </a:tabLst>
                      </a:pPr>
                      <a:r>
                        <a:rPr lang="en-US" sz="1000" spc="-10" dirty="0">
                          <a:effectLst/>
                          <a:latin typeface="+mn-lt"/>
                        </a:rPr>
                        <a:t> Fingertip </a:t>
                      </a:r>
                      <a:r>
                        <a:rPr lang="en-US" sz="1000" spc="0" dirty="0">
                          <a:effectLst/>
                          <a:latin typeface="+mn-lt"/>
                        </a:rPr>
                        <a:t>detection (K convex     hull) - Eccentricity </a:t>
                      </a:r>
                    </a:p>
                    <a:p>
                      <a:pPr marL="0" marR="59690" lvl="0" indent="0" algn="l">
                        <a:lnSpc>
                          <a:spcPct val="150000"/>
                        </a:lnSpc>
                        <a:buSzPts val="1150"/>
                        <a:buFont typeface="Cambria" panose="02040503050406030204" pitchFamily="18" charset="0"/>
                        <a:buNone/>
                        <a:tabLst>
                          <a:tab pos="440055" algn="l"/>
                        </a:tabLst>
                      </a:pPr>
                      <a:r>
                        <a:rPr lang="en-US" sz="1000" spc="0" dirty="0">
                          <a:effectLst/>
                          <a:latin typeface="+mn-lt"/>
                        </a:rPr>
                        <a:t>- </a:t>
                      </a:r>
                      <a:r>
                        <a:rPr lang="en-US" sz="1000" spc="-10" dirty="0" err="1">
                          <a:effectLst/>
                          <a:latin typeface="+mn-lt"/>
                        </a:rPr>
                        <a:t>Elongatedness</a:t>
                      </a:r>
                      <a:endParaRPr lang="en-US" sz="900" spc="0" dirty="0">
                        <a:effectLst/>
                        <a:latin typeface="+mn-lt"/>
                      </a:endParaRPr>
                    </a:p>
                    <a:p>
                      <a:pPr marL="0" marR="0" lvl="0" indent="0" algn="l">
                        <a:spcBef>
                          <a:spcPts val="5"/>
                        </a:spcBef>
                        <a:buSzPts val="1150"/>
                        <a:buFont typeface="Cambria" panose="02040503050406030204" pitchFamily="18" charset="0"/>
                        <a:buNone/>
                        <a:tabLst>
                          <a:tab pos="714375" algn="l"/>
                        </a:tabLst>
                      </a:pPr>
                      <a:r>
                        <a:rPr lang="en-US" sz="1000" spc="-10" dirty="0">
                          <a:effectLst/>
                          <a:latin typeface="+mn-lt"/>
                        </a:rPr>
                        <a:t>  Pixel</a:t>
                      </a:r>
                      <a:r>
                        <a:rPr lang="en-US" sz="900" spc="0" dirty="0">
                          <a:effectLst/>
                          <a:latin typeface="+mn-lt"/>
                        </a:rPr>
                        <a:t> </a:t>
                      </a:r>
                      <a:r>
                        <a:rPr lang="en-US" sz="1000" spc="-10" dirty="0">
                          <a:effectLst/>
                          <a:latin typeface="+mn-lt"/>
                        </a:rPr>
                        <a:t>segmentation</a:t>
                      </a:r>
                      <a:endParaRPr lang="en-US" sz="900" dirty="0">
                        <a:effectLst/>
                        <a:latin typeface="+mn-lt"/>
                        <a:ea typeface="Cambria" panose="02040503050406030204" pitchFamily="18" charset="0"/>
                        <a:cs typeface="Cambria" panose="02040503050406030204" pitchFamily="18" charset="0"/>
                      </a:endParaRPr>
                    </a:p>
                  </a:txBody>
                  <a:tcPr marL="0" marR="0" marT="0" marB="0">
                    <a:noFill/>
                  </a:tcPr>
                </a:tc>
                <a:tc>
                  <a:txBody>
                    <a:bodyPr/>
                    <a:lstStyle/>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spcBef>
                          <a:spcPts val="1260"/>
                        </a:spcBef>
                        <a:buNone/>
                      </a:pPr>
                      <a:r>
                        <a:rPr lang="en-US" sz="1000" dirty="0">
                          <a:effectLst/>
                          <a:latin typeface="+mn-lt"/>
                        </a:rPr>
                        <a:t> </a:t>
                      </a:r>
                      <a:endParaRPr lang="en-US" sz="900" dirty="0">
                        <a:effectLst/>
                        <a:latin typeface="+mn-lt"/>
                      </a:endParaRPr>
                    </a:p>
                    <a:p>
                      <a:pPr marL="67945" marR="0" algn="l">
                        <a:buNone/>
                      </a:pPr>
                      <a:r>
                        <a:rPr lang="en-US" sz="1000" spc="-10" dirty="0">
                          <a:effectLst/>
                          <a:latin typeface="+mn-lt"/>
                        </a:rPr>
                        <a:t>94.32%</a:t>
                      </a:r>
                      <a:endParaRPr lang="en-US" sz="900" dirty="0">
                        <a:effectLst/>
                        <a:latin typeface="+mn-lt"/>
                        <a:ea typeface="Cambria" panose="02040503050406030204" pitchFamily="18" charset="0"/>
                        <a:cs typeface="Cambria" panose="02040503050406030204" pitchFamily="18" charset="0"/>
                      </a:endParaRPr>
                    </a:p>
                  </a:txBody>
                  <a:tcPr marL="0" marR="0" marT="0" marB="0">
                    <a:noFill/>
                  </a:tcPr>
                </a:tc>
                <a:tc>
                  <a:txBody>
                    <a:bodyPr/>
                    <a:lstStyle/>
                    <a:p>
                      <a:pPr marL="0" marR="0" algn="l">
                        <a:spcBef>
                          <a:spcPts val="505"/>
                        </a:spcBef>
                        <a:buNone/>
                      </a:pPr>
                      <a:r>
                        <a:rPr lang="en-US" sz="1000" dirty="0">
                          <a:effectLst/>
                          <a:latin typeface="+mn-lt"/>
                        </a:rPr>
                        <a:t> </a:t>
                      </a:r>
                      <a:endParaRPr lang="en-US" sz="900" dirty="0">
                        <a:effectLst/>
                        <a:latin typeface="+mn-lt"/>
                      </a:endParaRPr>
                    </a:p>
                    <a:p>
                      <a:pPr marL="94615" marR="0" algn="l">
                        <a:lnSpc>
                          <a:spcPct val="150000"/>
                        </a:lnSpc>
                        <a:buNone/>
                      </a:pPr>
                      <a:endParaRPr lang="en-US" sz="1000" spc="-20" dirty="0">
                        <a:effectLst/>
                        <a:latin typeface="+mn-lt"/>
                      </a:endParaRPr>
                    </a:p>
                    <a:p>
                      <a:pPr marL="94615" marR="0" algn="l">
                        <a:lnSpc>
                          <a:spcPct val="150000"/>
                        </a:lnSpc>
                        <a:buNone/>
                      </a:pPr>
                      <a:r>
                        <a:rPr lang="en-US" sz="1000" spc="-20" dirty="0">
                          <a:effectLst/>
                          <a:latin typeface="+mn-lt"/>
                        </a:rPr>
                        <a:t>The</a:t>
                      </a:r>
                      <a:r>
                        <a:rPr lang="en-US" sz="1000" spc="200" dirty="0">
                          <a:effectLst/>
                          <a:latin typeface="+mn-lt"/>
                        </a:rPr>
                        <a:t> </a:t>
                      </a:r>
                      <a:r>
                        <a:rPr lang="en-US" sz="1000" spc="-10" dirty="0">
                          <a:effectLst/>
                          <a:latin typeface="+mn-lt"/>
                        </a:rPr>
                        <a:t>proposed system shows superior performance </a:t>
                      </a:r>
                      <a:r>
                        <a:rPr lang="en-US" sz="1000" dirty="0">
                          <a:effectLst/>
                          <a:latin typeface="+mn-lt"/>
                        </a:rPr>
                        <a:t>in</a:t>
                      </a:r>
                      <a:r>
                        <a:rPr lang="en-US" sz="1000" spc="400" dirty="0">
                          <a:effectLst/>
                          <a:latin typeface="+mn-lt"/>
                        </a:rPr>
                        <a:t> </a:t>
                      </a:r>
                      <a:r>
                        <a:rPr lang="en-US" sz="1000" dirty="0">
                          <a:effectLst/>
                          <a:latin typeface="+mn-lt"/>
                        </a:rPr>
                        <a:t>terms</a:t>
                      </a:r>
                      <a:r>
                        <a:rPr lang="en-US" sz="1000" spc="400" dirty="0">
                          <a:effectLst/>
                          <a:latin typeface="+mn-lt"/>
                        </a:rPr>
                        <a:t> </a:t>
                      </a:r>
                      <a:r>
                        <a:rPr lang="en-US" sz="1000" dirty="0">
                          <a:effectLst/>
                          <a:latin typeface="+mn-lt"/>
                        </a:rPr>
                        <a:t>of accuracy</a:t>
                      </a:r>
                      <a:r>
                        <a:rPr lang="en-US" sz="1000" spc="-75" dirty="0">
                          <a:effectLst/>
                          <a:latin typeface="+mn-lt"/>
                        </a:rPr>
                        <a:t> </a:t>
                      </a:r>
                      <a:r>
                        <a:rPr lang="en-US" sz="1000" dirty="0">
                          <a:effectLst/>
                          <a:latin typeface="+mn-lt"/>
                        </a:rPr>
                        <a:t>and </a:t>
                      </a:r>
                      <a:r>
                        <a:rPr lang="en-US" sz="1000" spc="-10" dirty="0">
                          <a:effectLst/>
                          <a:latin typeface="+mn-lt"/>
                        </a:rPr>
                        <a:t>recognized classes </a:t>
                      </a:r>
                      <a:r>
                        <a:rPr lang="en-US" sz="1000" dirty="0">
                          <a:effectLst/>
                          <a:latin typeface="+mn-lt"/>
                        </a:rPr>
                        <a:t>compared</a:t>
                      </a:r>
                      <a:r>
                        <a:rPr lang="en-US" sz="1000" spc="110" dirty="0">
                          <a:effectLst/>
                          <a:latin typeface="+mn-lt"/>
                        </a:rPr>
                        <a:t> </a:t>
                      </a:r>
                      <a:r>
                        <a:rPr lang="en-US" sz="1000" dirty="0">
                          <a:effectLst/>
                          <a:latin typeface="+mn-lt"/>
                        </a:rPr>
                        <a:t>to </a:t>
                      </a:r>
                      <a:r>
                        <a:rPr lang="en-US" sz="1000" spc="-10" dirty="0">
                          <a:effectLst/>
                          <a:latin typeface="+mn-lt"/>
                        </a:rPr>
                        <a:t>existing methods</a:t>
                      </a:r>
                      <a:endParaRPr lang="en-US" sz="900" dirty="0">
                        <a:effectLst/>
                        <a:latin typeface="+mn-lt"/>
                        <a:ea typeface="Cambria" panose="02040503050406030204" pitchFamily="18" charset="0"/>
                        <a:cs typeface="Cambria" panose="02040503050406030204" pitchFamily="18" charset="0"/>
                      </a:endParaRPr>
                    </a:p>
                  </a:txBody>
                  <a:tcPr marL="0" marR="0" marT="0" marB="0">
                    <a:noFill/>
                  </a:tcPr>
                </a:tc>
                <a:extLst>
                  <a:ext uri="{0D108BD9-81ED-4DB2-BD59-A6C34878D82A}">
                    <a16:rowId xmlns:a16="http://schemas.microsoft.com/office/drawing/2014/main" val="2561459832"/>
                  </a:ext>
                </a:extLst>
              </a:tr>
              <a:tr h="2308240">
                <a:tc>
                  <a:txBody>
                    <a:bodyPr/>
                    <a:lstStyle/>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spcBef>
                          <a:spcPts val="865"/>
                        </a:spcBef>
                        <a:buNone/>
                      </a:pPr>
                      <a:r>
                        <a:rPr lang="en-US" sz="1000" dirty="0">
                          <a:effectLst/>
                          <a:latin typeface="+mn-lt"/>
                        </a:rPr>
                        <a:t> </a:t>
                      </a:r>
                      <a:endParaRPr lang="en-US" sz="900" dirty="0">
                        <a:effectLst/>
                        <a:latin typeface="+mn-lt"/>
                      </a:endParaRPr>
                    </a:p>
                    <a:p>
                      <a:pPr marL="67945" marR="0" algn="l">
                        <a:spcBef>
                          <a:spcPts val="5"/>
                        </a:spcBef>
                        <a:buNone/>
                      </a:pPr>
                      <a:r>
                        <a:rPr lang="en-US" sz="1000" spc="-50" dirty="0">
                          <a:effectLst/>
                          <a:latin typeface="+mn-lt"/>
                        </a:rPr>
                        <a:t>4</a:t>
                      </a:r>
                      <a:endParaRPr lang="en-US" sz="900" dirty="0">
                        <a:effectLst/>
                        <a:latin typeface="+mn-lt"/>
                        <a:ea typeface="Cambria" panose="02040503050406030204" pitchFamily="18" charset="0"/>
                        <a:cs typeface="Cambria" panose="02040503050406030204" pitchFamily="18" charset="0"/>
                      </a:endParaRPr>
                    </a:p>
                  </a:txBody>
                  <a:tcPr marL="0" marR="0" marT="0" marB="0">
                    <a:noFill/>
                  </a:tcPr>
                </a:tc>
                <a:tc>
                  <a:txBody>
                    <a:bodyPr/>
                    <a:lstStyle/>
                    <a:p>
                      <a:pPr marL="0" marR="0" algn="l">
                        <a:spcBef>
                          <a:spcPts val="715"/>
                        </a:spcBef>
                        <a:buNone/>
                      </a:pPr>
                      <a:r>
                        <a:rPr lang="en-US" sz="1200" dirty="0">
                          <a:solidFill>
                            <a:schemeClr val="bg1"/>
                          </a:solidFill>
                          <a:effectLst/>
                          <a:latin typeface="+mn-lt"/>
                        </a:rPr>
                        <a:t> </a:t>
                      </a:r>
                      <a:endParaRPr lang="en-US" sz="1100" dirty="0">
                        <a:solidFill>
                          <a:schemeClr val="bg1"/>
                        </a:solidFill>
                        <a:effectLst/>
                        <a:latin typeface="+mn-lt"/>
                      </a:endParaRPr>
                    </a:p>
                    <a:p>
                      <a:pPr marL="67945" marR="58420" algn="l">
                        <a:lnSpc>
                          <a:spcPct val="150000"/>
                        </a:lnSpc>
                        <a:buNone/>
                      </a:pPr>
                      <a:endParaRPr lang="en-US" sz="1200" dirty="0">
                        <a:solidFill>
                          <a:schemeClr val="bg1"/>
                        </a:solidFill>
                        <a:effectLst/>
                        <a:latin typeface="+mn-lt"/>
                      </a:endParaRPr>
                    </a:p>
                    <a:p>
                      <a:pPr marL="67945" marR="58420" algn="l">
                        <a:lnSpc>
                          <a:spcPct val="150000"/>
                        </a:lnSpc>
                        <a:buNone/>
                      </a:pPr>
                      <a:r>
                        <a:rPr lang="en-US" sz="1200" dirty="0">
                          <a:solidFill>
                            <a:schemeClr val="bg1"/>
                          </a:solidFill>
                          <a:effectLst/>
                          <a:latin typeface="+mn-lt"/>
                        </a:rPr>
                        <a:t>A Simple </a:t>
                      </a:r>
                      <a:r>
                        <a:rPr lang="en-US" sz="1200" spc="-10" dirty="0">
                          <a:solidFill>
                            <a:schemeClr val="bg1"/>
                          </a:solidFill>
                          <a:effectLst/>
                          <a:latin typeface="+mn-lt"/>
                        </a:rPr>
                        <a:t>Multi-</a:t>
                      </a:r>
                      <a:endParaRPr lang="en-US" sz="1100" dirty="0">
                        <a:solidFill>
                          <a:schemeClr val="bg1"/>
                        </a:solidFill>
                        <a:effectLst/>
                        <a:latin typeface="+mn-lt"/>
                      </a:endParaRPr>
                    </a:p>
                    <a:p>
                      <a:pPr marL="67945" marR="266700" algn="l">
                        <a:lnSpc>
                          <a:spcPct val="150000"/>
                        </a:lnSpc>
                        <a:buNone/>
                      </a:pPr>
                      <a:r>
                        <a:rPr lang="en-US" sz="1200" spc="-10" dirty="0">
                          <a:solidFill>
                            <a:schemeClr val="bg1"/>
                          </a:solidFill>
                          <a:effectLst/>
                          <a:latin typeface="+mn-lt"/>
                        </a:rPr>
                        <a:t>Modality Transfer Learning</a:t>
                      </a:r>
                      <a:endParaRPr lang="en-US" sz="1100" dirty="0">
                        <a:solidFill>
                          <a:schemeClr val="bg1"/>
                        </a:solidFill>
                        <a:effectLst/>
                        <a:latin typeface="+mn-lt"/>
                      </a:endParaRPr>
                    </a:p>
                    <a:p>
                      <a:pPr marL="67945" marR="0" algn="l">
                        <a:lnSpc>
                          <a:spcPct val="150000"/>
                        </a:lnSpc>
                        <a:buNone/>
                      </a:pPr>
                      <a:r>
                        <a:rPr lang="en-US" sz="1200" dirty="0">
                          <a:solidFill>
                            <a:schemeClr val="bg1"/>
                          </a:solidFill>
                          <a:effectLst/>
                          <a:latin typeface="+mn-lt"/>
                        </a:rPr>
                        <a:t>Baseline</a:t>
                      </a:r>
                      <a:r>
                        <a:rPr lang="en-US" sz="1200" spc="30" dirty="0">
                          <a:solidFill>
                            <a:schemeClr val="bg1"/>
                          </a:solidFill>
                          <a:effectLst/>
                          <a:latin typeface="+mn-lt"/>
                        </a:rPr>
                        <a:t> </a:t>
                      </a:r>
                      <a:r>
                        <a:rPr lang="en-US" sz="1200" dirty="0">
                          <a:solidFill>
                            <a:schemeClr val="bg1"/>
                          </a:solidFill>
                          <a:effectLst/>
                          <a:latin typeface="+mn-lt"/>
                        </a:rPr>
                        <a:t>for </a:t>
                      </a:r>
                      <a:r>
                        <a:rPr lang="en-US" sz="1200" spc="-20" dirty="0">
                          <a:solidFill>
                            <a:schemeClr val="bg1"/>
                          </a:solidFill>
                          <a:effectLst/>
                          <a:latin typeface="+mn-lt"/>
                        </a:rPr>
                        <a:t>Sign</a:t>
                      </a:r>
                      <a:endParaRPr lang="en-US" sz="1100" dirty="0">
                        <a:solidFill>
                          <a:schemeClr val="bg1"/>
                        </a:solidFill>
                        <a:effectLst/>
                        <a:latin typeface="+mn-lt"/>
                      </a:endParaRPr>
                    </a:p>
                    <a:p>
                      <a:pPr marL="67945" marR="105410" algn="l">
                        <a:lnSpc>
                          <a:spcPct val="150000"/>
                        </a:lnSpc>
                        <a:buNone/>
                      </a:pPr>
                      <a:r>
                        <a:rPr lang="en-US" sz="1200" spc="-10" dirty="0">
                          <a:solidFill>
                            <a:schemeClr val="bg1"/>
                          </a:solidFill>
                          <a:effectLst/>
                          <a:latin typeface="+mn-lt"/>
                        </a:rPr>
                        <a:t>Language Translation</a:t>
                      </a:r>
                      <a:endParaRPr lang="en-US" sz="1100" dirty="0">
                        <a:solidFill>
                          <a:schemeClr val="bg1"/>
                        </a:solidFill>
                        <a:effectLst/>
                        <a:latin typeface="+mn-lt"/>
                        <a:ea typeface="Cambria" panose="02040503050406030204" pitchFamily="18" charset="0"/>
                        <a:cs typeface="Cambria" panose="02040503050406030204" pitchFamily="18" charset="0"/>
                      </a:endParaRPr>
                    </a:p>
                  </a:txBody>
                  <a:tcPr marL="0" marR="0" marT="0" marB="0">
                    <a:noFill/>
                  </a:tcPr>
                </a:tc>
                <a:tc>
                  <a:txBody>
                    <a:bodyPr/>
                    <a:lstStyle/>
                    <a:p>
                      <a:pPr marL="0" marR="0" algn="l">
                        <a:buNone/>
                      </a:pPr>
                      <a:r>
                        <a:rPr lang="en-US" sz="1200" dirty="0">
                          <a:solidFill>
                            <a:schemeClr val="bg1"/>
                          </a:solidFill>
                          <a:effectLst/>
                          <a:latin typeface="+mn-lt"/>
                        </a:rPr>
                        <a:t> </a:t>
                      </a:r>
                      <a:endParaRPr lang="en-US" sz="1100" dirty="0">
                        <a:solidFill>
                          <a:schemeClr val="bg1"/>
                        </a:solidFill>
                        <a:effectLst/>
                        <a:latin typeface="+mn-lt"/>
                      </a:endParaRPr>
                    </a:p>
                    <a:p>
                      <a:pPr marL="0" marR="0" algn="l">
                        <a:buNone/>
                      </a:pPr>
                      <a:r>
                        <a:rPr lang="en-US" sz="1200" dirty="0">
                          <a:solidFill>
                            <a:schemeClr val="bg1"/>
                          </a:solidFill>
                          <a:effectLst/>
                          <a:latin typeface="+mn-lt"/>
                        </a:rPr>
                        <a:t> </a:t>
                      </a:r>
                      <a:endParaRPr lang="en-US" sz="1100" dirty="0">
                        <a:solidFill>
                          <a:schemeClr val="bg1"/>
                        </a:solidFill>
                        <a:effectLst/>
                        <a:latin typeface="+mn-lt"/>
                      </a:endParaRPr>
                    </a:p>
                    <a:p>
                      <a:pPr marL="0" marR="0" algn="l">
                        <a:buNone/>
                      </a:pPr>
                      <a:r>
                        <a:rPr lang="en-US" sz="1200" dirty="0">
                          <a:solidFill>
                            <a:schemeClr val="bg1"/>
                          </a:solidFill>
                          <a:effectLst/>
                          <a:latin typeface="+mn-lt"/>
                        </a:rPr>
                        <a:t> </a:t>
                      </a:r>
                      <a:endParaRPr lang="en-US" sz="1100" dirty="0">
                        <a:solidFill>
                          <a:schemeClr val="bg1"/>
                        </a:solidFill>
                        <a:effectLst/>
                        <a:latin typeface="+mn-lt"/>
                      </a:endParaRPr>
                    </a:p>
                    <a:p>
                      <a:pPr marL="0" marR="0" algn="l">
                        <a:spcBef>
                          <a:spcPts val="790"/>
                        </a:spcBef>
                        <a:buNone/>
                      </a:pPr>
                      <a:r>
                        <a:rPr lang="en-US" sz="1200" dirty="0">
                          <a:solidFill>
                            <a:schemeClr val="bg1"/>
                          </a:solidFill>
                          <a:effectLst/>
                          <a:latin typeface="+mn-lt"/>
                        </a:rPr>
                        <a:t> </a:t>
                      </a:r>
                      <a:endParaRPr lang="en-US" sz="1100" dirty="0">
                        <a:solidFill>
                          <a:schemeClr val="bg1"/>
                        </a:solidFill>
                        <a:effectLst/>
                        <a:latin typeface="+mn-lt"/>
                      </a:endParaRPr>
                    </a:p>
                    <a:p>
                      <a:pPr marL="67945" marR="60325" algn="l">
                        <a:lnSpc>
                          <a:spcPct val="150000"/>
                        </a:lnSpc>
                        <a:buNone/>
                        <a:tabLst>
                          <a:tab pos="709295" algn="l"/>
                        </a:tabLst>
                      </a:pPr>
                      <a:r>
                        <a:rPr lang="en-US" sz="1200" dirty="0">
                          <a:solidFill>
                            <a:schemeClr val="bg1"/>
                          </a:solidFill>
                          <a:effectLst/>
                          <a:latin typeface="+mn-lt"/>
                        </a:rPr>
                        <a:t>Yutong Chen, </a:t>
                      </a:r>
                      <a:r>
                        <a:rPr lang="en-US" sz="1200" dirty="0" err="1">
                          <a:solidFill>
                            <a:schemeClr val="bg1"/>
                          </a:solidFill>
                          <a:effectLst/>
                          <a:latin typeface="+mn-lt"/>
                        </a:rPr>
                        <a:t>Fangyun</a:t>
                      </a:r>
                      <a:r>
                        <a:rPr lang="en-US" sz="1200" dirty="0">
                          <a:solidFill>
                            <a:schemeClr val="bg1"/>
                          </a:solidFill>
                          <a:effectLst/>
                          <a:latin typeface="+mn-lt"/>
                        </a:rPr>
                        <a:t> Wei, </a:t>
                      </a:r>
                      <a:r>
                        <a:rPr lang="en-US" sz="1200" spc="-20" dirty="0">
                          <a:solidFill>
                            <a:schemeClr val="bg1"/>
                          </a:solidFill>
                          <a:effectLst/>
                          <a:latin typeface="+mn-lt"/>
                        </a:rPr>
                        <a:t>Xiao</a:t>
                      </a:r>
                      <a:r>
                        <a:rPr lang="en-US" sz="1200" dirty="0">
                          <a:solidFill>
                            <a:schemeClr val="bg1"/>
                          </a:solidFill>
                          <a:effectLst/>
                          <a:latin typeface="+mn-lt"/>
                        </a:rPr>
                        <a:t>	</a:t>
                      </a:r>
                      <a:r>
                        <a:rPr lang="en-US" sz="1200" spc="-20" dirty="0" err="1">
                          <a:solidFill>
                            <a:schemeClr val="bg1"/>
                          </a:solidFill>
                          <a:effectLst/>
                          <a:latin typeface="+mn-lt"/>
                        </a:rPr>
                        <a:t>Sun,</a:t>
                      </a:r>
                      <a:r>
                        <a:rPr lang="en-US" sz="1200" dirty="0" err="1">
                          <a:solidFill>
                            <a:schemeClr val="bg1"/>
                          </a:solidFill>
                          <a:effectLst/>
                          <a:latin typeface="+mn-lt"/>
                        </a:rPr>
                        <a:t>Zhirong</a:t>
                      </a:r>
                      <a:r>
                        <a:rPr lang="en-US" sz="1200" dirty="0">
                          <a:solidFill>
                            <a:schemeClr val="bg1"/>
                          </a:solidFill>
                          <a:effectLst/>
                          <a:latin typeface="+mn-lt"/>
                        </a:rPr>
                        <a:t> Wu, Stephen Lin</a:t>
                      </a:r>
                      <a:endParaRPr lang="en-US" sz="1100" dirty="0">
                        <a:solidFill>
                          <a:schemeClr val="bg1"/>
                        </a:solidFill>
                        <a:effectLst/>
                        <a:latin typeface="+mn-lt"/>
                        <a:ea typeface="Cambria" panose="02040503050406030204" pitchFamily="18" charset="0"/>
                        <a:cs typeface="Cambria" panose="02040503050406030204" pitchFamily="18" charset="0"/>
                      </a:endParaRPr>
                    </a:p>
                  </a:txBody>
                  <a:tcPr marL="0" marR="0" marT="0" marB="0">
                    <a:noFill/>
                  </a:tcPr>
                </a:tc>
                <a:tc>
                  <a:txBody>
                    <a:bodyPr/>
                    <a:lstStyle/>
                    <a:p>
                      <a:pPr marL="0" marR="0" algn="l">
                        <a:buNone/>
                      </a:pPr>
                      <a:r>
                        <a:rPr lang="en-US" sz="1200" dirty="0">
                          <a:solidFill>
                            <a:schemeClr val="bg1"/>
                          </a:solidFill>
                          <a:effectLst/>
                          <a:latin typeface="+mn-lt"/>
                        </a:rPr>
                        <a:t> </a:t>
                      </a:r>
                      <a:endParaRPr lang="en-US" sz="1100" dirty="0">
                        <a:solidFill>
                          <a:schemeClr val="bg1"/>
                        </a:solidFill>
                        <a:effectLst/>
                        <a:latin typeface="+mn-lt"/>
                      </a:endParaRPr>
                    </a:p>
                    <a:p>
                      <a:pPr marL="0" marR="0" algn="l">
                        <a:buNone/>
                      </a:pPr>
                      <a:r>
                        <a:rPr lang="en-US" sz="1200" dirty="0">
                          <a:solidFill>
                            <a:schemeClr val="bg1"/>
                          </a:solidFill>
                          <a:effectLst/>
                          <a:latin typeface="+mn-lt"/>
                        </a:rPr>
                        <a:t> </a:t>
                      </a:r>
                      <a:endParaRPr lang="en-US" sz="1100" dirty="0">
                        <a:solidFill>
                          <a:schemeClr val="bg1"/>
                        </a:solidFill>
                        <a:effectLst/>
                        <a:latin typeface="+mn-lt"/>
                      </a:endParaRPr>
                    </a:p>
                    <a:p>
                      <a:pPr marL="0" marR="0" algn="l">
                        <a:spcBef>
                          <a:spcPts val="1095"/>
                        </a:spcBef>
                        <a:buNone/>
                      </a:pPr>
                      <a:r>
                        <a:rPr lang="en-US" sz="1200" dirty="0">
                          <a:solidFill>
                            <a:schemeClr val="bg1"/>
                          </a:solidFill>
                          <a:effectLst/>
                          <a:latin typeface="+mn-lt"/>
                        </a:rPr>
                        <a:t> </a:t>
                      </a:r>
                      <a:endParaRPr lang="en-US" sz="1100" dirty="0">
                        <a:solidFill>
                          <a:schemeClr val="bg1"/>
                        </a:solidFill>
                        <a:effectLst/>
                        <a:latin typeface="+mn-lt"/>
                      </a:endParaRPr>
                    </a:p>
                    <a:p>
                      <a:pPr marL="67945" marR="59690" algn="l">
                        <a:lnSpc>
                          <a:spcPct val="150000"/>
                        </a:lnSpc>
                        <a:buNone/>
                        <a:tabLst>
                          <a:tab pos="969645" algn="l"/>
                        </a:tabLst>
                      </a:pPr>
                      <a:r>
                        <a:rPr lang="en-US" sz="1200" spc="-10" dirty="0">
                          <a:solidFill>
                            <a:schemeClr val="bg1"/>
                          </a:solidFill>
                          <a:effectLst/>
                          <a:latin typeface="+mn-lt"/>
                        </a:rPr>
                        <a:t>Propose </a:t>
                      </a:r>
                      <a:r>
                        <a:rPr lang="en-US" sz="1200" spc="-50" dirty="0">
                          <a:solidFill>
                            <a:schemeClr val="bg1"/>
                          </a:solidFill>
                          <a:effectLst/>
                          <a:latin typeface="+mn-lt"/>
                        </a:rPr>
                        <a:t>a </a:t>
                      </a:r>
                      <a:r>
                        <a:rPr lang="en-US" sz="1200" dirty="0">
                          <a:solidFill>
                            <a:schemeClr val="bg1"/>
                          </a:solidFill>
                          <a:effectLst/>
                          <a:latin typeface="+mn-lt"/>
                        </a:rPr>
                        <a:t>simple</a:t>
                      </a:r>
                      <a:r>
                        <a:rPr lang="en-US" sz="1200" spc="-5" dirty="0">
                          <a:solidFill>
                            <a:schemeClr val="bg1"/>
                          </a:solidFill>
                          <a:effectLst/>
                          <a:latin typeface="+mn-lt"/>
                        </a:rPr>
                        <a:t> </a:t>
                      </a:r>
                      <a:r>
                        <a:rPr lang="en-US" sz="1200" dirty="0">
                          <a:solidFill>
                            <a:schemeClr val="bg1"/>
                          </a:solidFill>
                          <a:effectLst/>
                          <a:latin typeface="+mn-lt"/>
                        </a:rPr>
                        <a:t>transfer </a:t>
                      </a:r>
                      <a:r>
                        <a:rPr lang="en-US" sz="1200" spc="-10" dirty="0">
                          <a:solidFill>
                            <a:schemeClr val="bg1"/>
                          </a:solidFill>
                          <a:effectLst/>
                          <a:latin typeface="+mn-lt"/>
                        </a:rPr>
                        <a:t>learning</a:t>
                      </a:r>
                      <a:endParaRPr lang="en-US" sz="1100" dirty="0">
                        <a:solidFill>
                          <a:schemeClr val="bg1"/>
                        </a:solidFill>
                        <a:effectLst/>
                        <a:latin typeface="+mn-lt"/>
                      </a:endParaRPr>
                    </a:p>
                    <a:p>
                      <a:pPr marL="67945" marR="59055" algn="l">
                        <a:lnSpc>
                          <a:spcPct val="150000"/>
                        </a:lnSpc>
                        <a:spcBef>
                          <a:spcPts val="5"/>
                        </a:spcBef>
                        <a:buNone/>
                      </a:pPr>
                      <a:r>
                        <a:rPr lang="en-US" sz="1200" dirty="0">
                          <a:solidFill>
                            <a:schemeClr val="bg1"/>
                          </a:solidFill>
                          <a:effectLst/>
                          <a:latin typeface="+mn-lt"/>
                        </a:rPr>
                        <a:t>baseline for sign language </a:t>
                      </a:r>
                      <a:r>
                        <a:rPr lang="en-US" sz="1200" spc="-10" dirty="0">
                          <a:solidFill>
                            <a:schemeClr val="bg1"/>
                          </a:solidFill>
                          <a:effectLst/>
                          <a:latin typeface="+mn-lt"/>
                        </a:rPr>
                        <a:t>translation.</a:t>
                      </a:r>
                      <a:endParaRPr lang="en-US" sz="1100" dirty="0">
                        <a:solidFill>
                          <a:schemeClr val="bg1"/>
                        </a:solidFill>
                        <a:effectLst/>
                        <a:latin typeface="+mn-lt"/>
                        <a:ea typeface="Cambria" panose="02040503050406030204" pitchFamily="18" charset="0"/>
                        <a:cs typeface="Cambria" panose="02040503050406030204" pitchFamily="18" charset="0"/>
                      </a:endParaRPr>
                    </a:p>
                  </a:txBody>
                  <a:tcPr marL="0" marR="0" marT="0" marB="0">
                    <a:noFill/>
                  </a:tcPr>
                </a:tc>
                <a:tc>
                  <a:txBody>
                    <a:bodyPr/>
                    <a:lstStyle/>
                    <a:p>
                      <a:pPr marL="68580" marR="61595" algn="l">
                        <a:lnSpc>
                          <a:spcPct val="150000"/>
                        </a:lnSpc>
                        <a:spcBef>
                          <a:spcPts val="10"/>
                        </a:spcBef>
                        <a:buNone/>
                        <a:tabLst>
                          <a:tab pos="935355" algn="l"/>
                        </a:tabLst>
                      </a:pPr>
                      <a:endParaRPr lang="en-US" sz="1200" spc="-10" dirty="0">
                        <a:solidFill>
                          <a:schemeClr val="bg1"/>
                        </a:solidFill>
                        <a:effectLst/>
                        <a:latin typeface="+mn-lt"/>
                      </a:endParaRPr>
                    </a:p>
                    <a:p>
                      <a:pPr marL="68580" marR="61595" algn="l">
                        <a:lnSpc>
                          <a:spcPct val="150000"/>
                        </a:lnSpc>
                        <a:spcBef>
                          <a:spcPts val="10"/>
                        </a:spcBef>
                        <a:buNone/>
                        <a:tabLst>
                          <a:tab pos="935355" algn="l"/>
                        </a:tabLst>
                      </a:pPr>
                      <a:r>
                        <a:rPr lang="en-US" sz="1200" spc="-10" dirty="0">
                          <a:solidFill>
                            <a:schemeClr val="bg1"/>
                          </a:solidFill>
                          <a:effectLst/>
                          <a:latin typeface="+mn-lt"/>
                        </a:rPr>
                        <a:t>Progressively pretrain </a:t>
                      </a:r>
                      <a:r>
                        <a:rPr lang="en-US" sz="1200" spc="-25" dirty="0">
                          <a:solidFill>
                            <a:schemeClr val="bg1"/>
                          </a:solidFill>
                          <a:effectLst/>
                          <a:latin typeface="+mn-lt"/>
                        </a:rPr>
                        <a:t>the</a:t>
                      </a:r>
                      <a:endParaRPr lang="en-US" sz="1100" dirty="0">
                        <a:solidFill>
                          <a:schemeClr val="bg1"/>
                        </a:solidFill>
                        <a:effectLst/>
                        <a:latin typeface="+mn-lt"/>
                      </a:endParaRPr>
                    </a:p>
                    <a:p>
                      <a:pPr marL="68580" marR="61595" algn="l">
                        <a:lnSpc>
                          <a:spcPct val="150000"/>
                        </a:lnSpc>
                        <a:buNone/>
                        <a:tabLst>
                          <a:tab pos="834390" algn="l"/>
                          <a:tab pos="1008380" algn="l"/>
                        </a:tabLst>
                      </a:pPr>
                      <a:r>
                        <a:rPr lang="en-US" sz="1200" spc="-10" dirty="0">
                          <a:solidFill>
                            <a:schemeClr val="bg1"/>
                          </a:solidFill>
                          <a:effectLst/>
                          <a:latin typeface="+mn-lt"/>
                        </a:rPr>
                        <a:t>Model </a:t>
                      </a:r>
                      <a:r>
                        <a:rPr lang="en-US" sz="1200" spc="-20" dirty="0">
                          <a:solidFill>
                            <a:schemeClr val="bg1"/>
                          </a:solidFill>
                          <a:effectLst/>
                          <a:latin typeface="+mn-lt"/>
                        </a:rPr>
                        <a:t>from </a:t>
                      </a:r>
                      <a:r>
                        <a:rPr lang="en-US" sz="1200" spc="-10" dirty="0">
                          <a:solidFill>
                            <a:schemeClr val="bg1"/>
                          </a:solidFill>
                          <a:effectLst/>
                          <a:latin typeface="+mn-lt"/>
                        </a:rPr>
                        <a:t>general-domain datasets </a:t>
                      </a:r>
                      <a:r>
                        <a:rPr lang="en-US" sz="1200" spc="-30" dirty="0">
                          <a:solidFill>
                            <a:schemeClr val="bg1"/>
                          </a:solidFill>
                          <a:effectLst/>
                          <a:latin typeface="+mn-lt"/>
                        </a:rPr>
                        <a:t>to </a:t>
                      </a:r>
                      <a:r>
                        <a:rPr lang="en-US" sz="1200" spc="-10" dirty="0">
                          <a:solidFill>
                            <a:schemeClr val="bg1"/>
                          </a:solidFill>
                          <a:effectLst/>
                          <a:latin typeface="+mn-lt"/>
                        </a:rPr>
                        <a:t>within-domain datasets,</a:t>
                      </a:r>
                      <a:endParaRPr lang="en-US" sz="1100" dirty="0">
                        <a:solidFill>
                          <a:schemeClr val="bg1"/>
                        </a:solidFill>
                        <a:effectLst/>
                        <a:latin typeface="+mn-lt"/>
                      </a:endParaRPr>
                    </a:p>
                    <a:p>
                      <a:pPr marL="68580" marR="60960" algn="l">
                        <a:lnSpc>
                          <a:spcPct val="150000"/>
                        </a:lnSpc>
                        <a:spcBef>
                          <a:spcPts val="5"/>
                        </a:spcBef>
                        <a:buNone/>
                        <a:tabLst>
                          <a:tab pos="1064895" algn="l"/>
                        </a:tabLst>
                      </a:pPr>
                      <a:r>
                        <a:rPr lang="en-US" sz="1200" spc="-10" dirty="0">
                          <a:solidFill>
                            <a:schemeClr val="bg1"/>
                          </a:solidFill>
                          <a:effectLst/>
                          <a:latin typeface="+mn-lt"/>
                        </a:rPr>
                        <a:t>Including </a:t>
                      </a:r>
                      <a:r>
                        <a:rPr lang="en-US" sz="1200" spc="-50" dirty="0">
                          <a:solidFill>
                            <a:schemeClr val="bg1"/>
                          </a:solidFill>
                          <a:effectLst/>
                          <a:latin typeface="+mn-lt"/>
                        </a:rPr>
                        <a:t>a </a:t>
                      </a:r>
                      <a:r>
                        <a:rPr lang="en-US" sz="1200" spc="-10" dirty="0">
                          <a:solidFill>
                            <a:schemeClr val="bg1"/>
                          </a:solidFill>
                          <a:effectLst/>
                          <a:latin typeface="+mn-lt"/>
                        </a:rPr>
                        <a:t>visual-language </a:t>
                      </a:r>
                      <a:r>
                        <a:rPr lang="en-US" sz="1200" dirty="0">
                          <a:solidFill>
                            <a:schemeClr val="bg1"/>
                          </a:solidFill>
                          <a:effectLst/>
                          <a:latin typeface="+mn-lt"/>
                        </a:rPr>
                        <a:t>mapper</a:t>
                      </a:r>
                      <a:r>
                        <a:rPr lang="en-US" sz="1200" spc="95" dirty="0">
                          <a:solidFill>
                            <a:schemeClr val="bg1"/>
                          </a:solidFill>
                          <a:effectLst/>
                          <a:latin typeface="+mn-lt"/>
                        </a:rPr>
                        <a:t> </a:t>
                      </a:r>
                      <a:r>
                        <a:rPr lang="en-US" sz="1200" dirty="0">
                          <a:solidFill>
                            <a:schemeClr val="bg1"/>
                          </a:solidFill>
                          <a:effectLst/>
                          <a:latin typeface="+mn-lt"/>
                        </a:rPr>
                        <a:t>for</a:t>
                      </a:r>
                      <a:r>
                        <a:rPr lang="en-US" sz="1200" spc="85" dirty="0">
                          <a:solidFill>
                            <a:schemeClr val="bg1"/>
                          </a:solidFill>
                          <a:effectLst/>
                          <a:latin typeface="+mn-lt"/>
                        </a:rPr>
                        <a:t> </a:t>
                      </a:r>
                      <a:r>
                        <a:rPr lang="en-US" sz="1200" dirty="0">
                          <a:solidFill>
                            <a:schemeClr val="bg1"/>
                          </a:solidFill>
                          <a:effectLst/>
                          <a:latin typeface="+mn-lt"/>
                        </a:rPr>
                        <a:t>joint</a:t>
                      </a:r>
                      <a:endParaRPr lang="en-US" sz="1100" dirty="0">
                        <a:solidFill>
                          <a:schemeClr val="bg1"/>
                        </a:solidFill>
                        <a:effectLst/>
                        <a:latin typeface="+mn-lt"/>
                      </a:endParaRPr>
                    </a:p>
                    <a:p>
                      <a:pPr marL="68580" marR="0" algn="l">
                        <a:lnSpc>
                          <a:spcPts val="1340"/>
                        </a:lnSpc>
                        <a:buNone/>
                      </a:pPr>
                      <a:r>
                        <a:rPr lang="en-US" sz="1200" spc="-10" dirty="0">
                          <a:solidFill>
                            <a:schemeClr val="bg1"/>
                          </a:solidFill>
                          <a:effectLst/>
                          <a:latin typeface="+mn-lt"/>
                        </a:rPr>
                        <a:t>training.</a:t>
                      </a:r>
                      <a:endParaRPr lang="en-US" sz="1100" dirty="0">
                        <a:solidFill>
                          <a:schemeClr val="bg1"/>
                        </a:solidFill>
                        <a:effectLst/>
                        <a:latin typeface="+mn-lt"/>
                        <a:ea typeface="Cambria" panose="02040503050406030204" pitchFamily="18" charset="0"/>
                        <a:cs typeface="Cambria" panose="02040503050406030204" pitchFamily="18" charset="0"/>
                      </a:endParaRPr>
                    </a:p>
                  </a:txBody>
                  <a:tcPr marL="0" marR="0" marT="0" marB="0">
                    <a:noFill/>
                  </a:tcPr>
                </a:tc>
                <a:tc>
                  <a:txBody>
                    <a:bodyPr/>
                    <a:lstStyle/>
                    <a:p>
                      <a:pPr marL="0" marR="0" algn="l">
                        <a:buNone/>
                      </a:pPr>
                      <a:r>
                        <a:rPr lang="en-US" sz="1200" dirty="0">
                          <a:solidFill>
                            <a:schemeClr val="bg1"/>
                          </a:solidFill>
                          <a:effectLst/>
                          <a:latin typeface="+mn-lt"/>
                        </a:rPr>
                        <a:t> </a:t>
                      </a:r>
                      <a:endParaRPr lang="en-US" sz="1100" dirty="0">
                        <a:solidFill>
                          <a:schemeClr val="bg1"/>
                        </a:solidFill>
                        <a:effectLst/>
                        <a:latin typeface="+mn-lt"/>
                      </a:endParaRPr>
                    </a:p>
                    <a:p>
                      <a:pPr marL="0" marR="0" algn="l">
                        <a:buNone/>
                      </a:pPr>
                      <a:r>
                        <a:rPr lang="en-US" sz="1200" dirty="0">
                          <a:solidFill>
                            <a:schemeClr val="bg1"/>
                          </a:solidFill>
                          <a:effectLst/>
                          <a:latin typeface="+mn-lt"/>
                        </a:rPr>
                        <a:t> </a:t>
                      </a:r>
                      <a:endParaRPr lang="en-US" sz="1100" dirty="0">
                        <a:solidFill>
                          <a:schemeClr val="bg1"/>
                        </a:solidFill>
                        <a:effectLst/>
                        <a:latin typeface="+mn-lt"/>
                      </a:endParaRPr>
                    </a:p>
                    <a:p>
                      <a:pPr marL="0" marR="0" algn="l">
                        <a:spcBef>
                          <a:spcPts val="85"/>
                        </a:spcBef>
                        <a:buNone/>
                      </a:pPr>
                      <a:r>
                        <a:rPr lang="en-US" sz="1200" dirty="0">
                          <a:solidFill>
                            <a:schemeClr val="bg1"/>
                          </a:solidFill>
                          <a:effectLst/>
                          <a:latin typeface="+mn-lt"/>
                        </a:rPr>
                        <a:t> </a:t>
                      </a:r>
                      <a:endParaRPr lang="en-US" sz="1100" dirty="0">
                        <a:solidFill>
                          <a:schemeClr val="bg1"/>
                        </a:solidFill>
                        <a:effectLst/>
                        <a:latin typeface="+mn-lt"/>
                      </a:endParaRPr>
                    </a:p>
                    <a:p>
                      <a:pPr marL="67945" marR="61595" algn="l">
                        <a:lnSpc>
                          <a:spcPct val="150000"/>
                        </a:lnSpc>
                        <a:buNone/>
                      </a:pPr>
                      <a:r>
                        <a:rPr lang="en-US" sz="1200" spc="-10" dirty="0">
                          <a:solidFill>
                            <a:schemeClr val="bg1"/>
                          </a:solidFill>
                          <a:effectLst/>
                          <a:latin typeface="+mn-lt"/>
                        </a:rPr>
                        <a:t>Visual</a:t>
                      </a:r>
                      <a:r>
                        <a:rPr lang="en-US" sz="1200" spc="-50" dirty="0">
                          <a:solidFill>
                            <a:schemeClr val="bg1"/>
                          </a:solidFill>
                          <a:effectLst/>
                          <a:latin typeface="+mn-lt"/>
                        </a:rPr>
                        <a:t> </a:t>
                      </a:r>
                      <a:r>
                        <a:rPr lang="en-US" sz="1200" spc="-10" dirty="0">
                          <a:solidFill>
                            <a:schemeClr val="bg1"/>
                          </a:solidFill>
                          <a:effectLst/>
                          <a:latin typeface="+mn-lt"/>
                        </a:rPr>
                        <a:t>encoder, gloss-to-text translation network, visual-</a:t>
                      </a:r>
                      <a:endParaRPr lang="en-US" sz="1100" dirty="0">
                        <a:solidFill>
                          <a:schemeClr val="bg1"/>
                        </a:solidFill>
                        <a:effectLst/>
                        <a:latin typeface="+mn-lt"/>
                      </a:endParaRPr>
                    </a:p>
                    <a:p>
                      <a:pPr marL="67945" marR="0" algn="l">
                        <a:lnSpc>
                          <a:spcPct val="150000"/>
                        </a:lnSpc>
                        <a:spcBef>
                          <a:spcPts val="10"/>
                        </a:spcBef>
                        <a:buNone/>
                      </a:pPr>
                      <a:r>
                        <a:rPr lang="en-US" sz="1200" spc="-10" dirty="0">
                          <a:solidFill>
                            <a:schemeClr val="bg1"/>
                          </a:solidFill>
                          <a:effectLst/>
                          <a:latin typeface="+mn-lt"/>
                        </a:rPr>
                        <a:t>language mapper.</a:t>
                      </a:r>
                      <a:endParaRPr lang="en-US" sz="1100" dirty="0">
                        <a:solidFill>
                          <a:schemeClr val="bg1"/>
                        </a:solidFill>
                        <a:effectLst/>
                        <a:latin typeface="+mn-lt"/>
                        <a:ea typeface="Cambria" panose="02040503050406030204" pitchFamily="18" charset="0"/>
                        <a:cs typeface="Cambria" panose="02040503050406030204" pitchFamily="18" charset="0"/>
                      </a:endParaRPr>
                    </a:p>
                  </a:txBody>
                  <a:tcPr marL="0" marR="0" marT="0" marB="0">
                    <a:noFill/>
                  </a:tcPr>
                </a:tc>
                <a:tc>
                  <a:txBody>
                    <a:bodyPr/>
                    <a:lstStyle/>
                    <a:p>
                      <a:pPr marL="0" marR="0" algn="l">
                        <a:buNone/>
                      </a:pPr>
                      <a:r>
                        <a:rPr lang="en-US" sz="1200" dirty="0">
                          <a:solidFill>
                            <a:schemeClr val="bg1"/>
                          </a:solidFill>
                          <a:effectLst/>
                          <a:latin typeface="+mn-lt"/>
                        </a:rPr>
                        <a:t> </a:t>
                      </a:r>
                      <a:endParaRPr lang="en-US" sz="1100" dirty="0">
                        <a:solidFill>
                          <a:schemeClr val="bg1"/>
                        </a:solidFill>
                        <a:effectLst/>
                        <a:latin typeface="+mn-lt"/>
                      </a:endParaRPr>
                    </a:p>
                    <a:p>
                      <a:pPr marL="0" marR="0" algn="l">
                        <a:buNone/>
                      </a:pPr>
                      <a:r>
                        <a:rPr lang="en-US" sz="1200" dirty="0">
                          <a:solidFill>
                            <a:schemeClr val="bg1"/>
                          </a:solidFill>
                          <a:effectLst/>
                          <a:latin typeface="+mn-lt"/>
                        </a:rPr>
                        <a:t> </a:t>
                      </a:r>
                      <a:endParaRPr lang="en-US" sz="1100" dirty="0">
                        <a:solidFill>
                          <a:schemeClr val="bg1"/>
                        </a:solidFill>
                        <a:effectLst/>
                        <a:latin typeface="+mn-lt"/>
                      </a:endParaRPr>
                    </a:p>
                    <a:p>
                      <a:pPr marL="0" marR="0" algn="l">
                        <a:buNone/>
                      </a:pPr>
                      <a:r>
                        <a:rPr lang="en-US" sz="1200" dirty="0">
                          <a:solidFill>
                            <a:schemeClr val="bg1"/>
                          </a:solidFill>
                          <a:effectLst/>
                          <a:latin typeface="+mn-lt"/>
                        </a:rPr>
                        <a:t> </a:t>
                      </a:r>
                      <a:endParaRPr lang="en-US" sz="1100" dirty="0">
                        <a:solidFill>
                          <a:schemeClr val="bg1"/>
                        </a:solidFill>
                        <a:effectLst/>
                        <a:latin typeface="+mn-lt"/>
                      </a:endParaRPr>
                    </a:p>
                    <a:p>
                      <a:pPr marL="0" marR="0" algn="l">
                        <a:buNone/>
                      </a:pPr>
                      <a:r>
                        <a:rPr lang="en-US" sz="1200" dirty="0">
                          <a:solidFill>
                            <a:schemeClr val="bg1"/>
                          </a:solidFill>
                          <a:effectLst/>
                          <a:latin typeface="+mn-lt"/>
                        </a:rPr>
                        <a:t> </a:t>
                      </a:r>
                      <a:endParaRPr lang="en-US" sz="1100" dirty="0">
                        <a:solidFill>
                          <a:schemeClr val="bg1"/>
                        </a:solidFill>
                        <a:effectLst/>
                        <a:latin typeface="+mn-lt"/>
                      </a:endParaRPr>
                    </a:p>
                    <a:p>
                      <a:pPr marL="0" marR="0" algn="l">
                        <a:spcBef>
                          <a:spcPts val="475"/>
                        </a:spcBef>
                        <a:buNone/>
                      </a:pPr>
                      <a:r>
                        <a:rPr lang="en-US" sz="1200" dirty="0">
                          <a:solidFill>
                            <a:schemeClr val="bg1"/>
                          </a:solidFill>
                          <a:effectLst/>
                          <a:latin typeface="+mn-lt"/>
                        </a:rPr>
                        <a:t> </a:t>
                      </a:r>
                      <a:endParaRPr lang="en-US" sz="1100" dirty="0">
                        <a:solidFill>
                          <a:schemeClr val="bg1"/>
                        </a:solidFill>
                        <a:effectLst/>
                        <a:latin typeface="+mn-lt"/>
                      </a:endParaRPr>
                    </a:p>
                    <a:p>
                      <a:pPr marL="67945" marR="0" algn="l">
                        <a:buNone/>
                      </a:pPr>
                      <a:r>
                        <a:rPr lang="en-US" sz="1200" spc="-25" dirty="0">
                          <a:solidFill>
                            <a:schemeClr val="bg1"/>
                          </a:solidFill>
                          <a:effectLst/>
                          <a:latin typeface="+mn-lt"/>
                        </a:rPr>
                        <a:t>Not</a:t>
                      </a:r>
                      <a:endParaRPr lang="en-US" sz="1100" dirty="0">
                        <a:solidFill>
                          <a:schemeClr val="bg1"/>
                        </a:solidFill>
                        <a:effectLst/>
                        <a:latin typeface="+mn-lt"/>
                      </a:endParaRPr>
                    </a:p>
                    <a:p>
                      <a:pPr marL="67945" marR="75565" algn="l">
                        <a:lnSpc>
                          <a:spcPct val="150000"/>
                        </a:lnSpc>
                        <a:spcBef>
                          <a:spcPts val="670"/>
                        </a:spcBef>
                        <a:buNone/>
                      </a:pPr>
                      <a:r>
                        <a:rPr lang="en-US" sz="1200" spc="-10" dirty="0">
                          <a:solidFill>
                            <a:schemeClr val="bg1"/>
                          </a:solidFill>
                          <a:effectLst/>
                          <a:latin typeface="+mn-lt"/>
                        </a:rPr>
                        <a:t>explicitly mention </a:t>
                      </a:r>
                      <a:r>
                        <a:rPr lang="en-US" sz="1200" spc="-20" dirty="0">
                          <a:solidFill>
                            <a:schemeClr val="bg1"/>
                          </a:solidFill>
                          <a:effectLst/>
                          <a:latin typeface="+mn-lt"/>
                        </a:rPr>
                        <a:t>ed.</a:t>
                      </a:r>
                      <a:endParaRPr lang="en-US" sz="1100" dirty="0">
                        <a:solidFill>
                          <a:schemeClr val="bg1"/>
                        </a:solidFill>
                        <a:effectLst/>
                        <a:latin typeface="+mn-lt"/>
                        <a:ea typeface="Cambria" panose="02040503050406030204" pitchFamily="18" charset="0"/>
                        <a:cs typeface="Cambria" panose="02040503050406030204" pitchFamily="18" charset="0"/>
                      </a:endParaRPr>
                    </a:p>
                  </a:txBody>
                  <a:tcPr marL="0" marR="0" marT="0" marB="0">
                    <a:noFill/>
                  </a:tcPr>
                </a:tc>
                <a:tc>
                  <a:txBody>
                    <a:bodyPr/>
                    <a:lstStyle/>
                    <a:p>
                      <a:pPr marL="66040" marR="156845" algn="l">
                        <a:lnSpc>
                          <a:spcPct val="150000"/>
                        </a:lnSpc>
                        <a:spcBef>
                          <a:spcPts val="1015"/>
                        </a:spcBef>
                        <a:buNone/>
                      </a:pPr>
                      <a:endParaRPr lang="en-US" sz="1000" spc="-10" dirty="0">
                        <a:effectLst/>
                        <a:latin typeface="+mn-lt"/>
                      </a:endParaRPr>
                    </a:p>
                    <a:p>
                      <a:pPr marL="66040" marR="156845" algn="l">
                        <a:lnSpc>
                          <a:spcPct val="150000"/>
                        </a:lnSpc>
                        <a:spcBef>
                          <a:spcPts val="1015"/>
                        </a:spcBef>
                        <a:buNone/>
                      </a:pPr>
                      <a:r>
                        <a:rPr lang="en-US" sz="1000" spc="-10" dirty="0">
                          <a:effectLst/>
                          <a:latin typeface="+mn-lt"/>
                        </a:rPr>
                        <a:t>Surpasses previous state-of- the-art</a:t>
                      </a:r>
                      <a:endParaRPr lang="en-US" sz="900" dirty="0">
                        <a:effectLst/>
                        <a:latin typeface="+mn-lt"/>
                      </a:endParaRPr>
                    </a:p>
                    <a:p>
                      <a:pPr marL="66040" marR="64770" algn="l">
                        <a:lnSpc>
                          <a:spcPct val="150000"/>
                        </a:lnSpc>
                        <a:buNone/>
                        <a:tabLst>
                          <a:tab pos="527050" algn="l"/>
                          <a:tab pos="624840" algn="l"/>
                        </a:tabLst>
                      </a:pPr>
                      <a:r>
                        <a:rPr lang="en-US" sz="1000" spc="-10" dirty="0">
                          <a:effectLst/>
                          <a:latin typeface="+mn-lt"/>
                        </a:rPr>
                        <a:t>results</a:t>
                      </a:r>
                      <a:r>
                        <a:rPr lang="en-US" sz="1000" dirty="0">
                          <a:effectLst/>
                          <a:latin typeface="+mn-lt"/>
                        </a:rPr>
                        <a:t>		</a:t>
                      </a:r>
                      <a:r>
                        <a:rPr lang="en-US" sz="1000" spc="-30" dirty="0">
                          <a:effectLst/>
                          <a:latin typeface="+mn-lt"/>
                        </a:rPr>
                        <a:t>on </a:t>
                      </a:r>
                      <a:r>
                        <a:rPr lang="en-US" sz="1000" spc="-20" dirty="0">
                          <a:effectLst/>
                          <a:latin typeface="+mn-lt"/>
                        </a:rPr>
                        <a:t>two</a:t>
                      </a:r>
                      <a:r>
                        <a:rPr lang="en-US" sz="1000" dirty="0">
                          <a:effectLst/>
                          <a:latin typeface="+mn-lt"/>
                        </a:rPr>
                        <a:t>	</a:t>
                      </a:r>
                      <a:r>
                        <a:rPr lang="en-US" sz="1000" spc="-20" dirty="0">
                          <a:effectLst/>
                          <a:latin typeface="+mn-lt"/>
                        </a:rPr>
                        <a:t>sign </a:t>
                      </a:r>
                      <a:r>
                        <a:rPr lang="en-US" sz="1000" spc="-10" dirty="0">
                          <a:effectLst/>
                          <a:latin typeface="+mn-lt"/>
                        </a:rPr>
                        <a:t>language translation benchmark </a:t>
                      </a:r>
                      <a:r>
                        <a:rPr lang="en-US" sz="1000" spc="-30" dirty="0">
                          <a:effectLst/>
                          <a:latin typeface="+mn-lt"/>
                        </a:rPr>
                        <a:t>s.</a:t>
                      </a:r>
                      <a:endParaRPr lang="en-US" sz="900" dirty="0">
                        <a:effectLst/>
                        <a:latin typeface="+mn-lt"/>
                        <a:ea typeface="Cambria" panose="02040503050406030204" pitchFamily="18" charset="0"/>
                        <a:cs typeface="Cambria" panose="02040503050406030204" pitchFamily="18" charset="0"/>
                      </a:endParaRPr>
                    </a:p>
                  </a:txBody>
                  <a:tcPr marL="0" marR="0" marT="0" marB="0">
                    <a:noFill/>
                  </a:tcPr>
                </a:tc>
                <a:extLst>
                  <a:ext uri="{0D108BD9-81ED-4DB2-BD59-A6C34878D82A}">
                    <a16:rowId xmlns:a16="http://schemas.microsoft.com/office/drawing/2014/main" val="4107397633"/>
                  </a:ext>
                </a:extLst>
              </a:tr>
              <a:tr h="2117111">
                <a:tc>
                  <a:txBody>
                    <a:bodyPr/>
                    <a:lstStyle/>
                    <a:p>
                      <a:pPr marL="0" marR="0" algn="l">
                        <a:buNone/>
                      </a:pPr>
                      <a:r>
                        <a:rPr lang="en-US" sz="1000" dirty="0">
                          <a:effectLst/>
                          <a:latin typeface="+mn-lt"/>
                        </a:rPr>
                        <a:t> </a:t>
                      </a:r>
                      <a:endParaRPr lang="en-US" sz="900" dirty="0">
                        <a:effectLst/>
                        <a:latin typeface="+mn-lt"/>
                      </a:endParaRPr>
                    </a:p>
                    <a:p>
                      <a:pPr marL="0" marR="0" algn="l">
                        <a:buNone/>
                      </a:pPr>
                      <a:r>
                        <a:rPr lang="en-US" sz="1000" dirty="0">
                          <a:effectLst/>
                          <a:latin typeface="+mn-lt"/>
                        </a:rPr>
                        <a:t> </a:t>
                      </a:r>
                      <a:endParaRPr lang="en-US" sz="900" dirty="0">
                        <a:effectLst/>
                        <a:latin typeface="+mn-lt"/>
                      </a:endParaRPr>
                    </a:p>
                    <a:p>
                      <a:pPr marL="0" marR="0" algn="l">
                        <a:spcBef>
                          <a:spcPts val="1095"/>
                        </a:spcBef>
                        <a:buNone/>
                      </a:pPr>
                      <a:r>
                        <a:rPr lang="en-US" sz="1000" dirty="0">
                          <a:effectLst/>
                          <a:latin typeface="+mn-lt"/>
                        </a:rPr>
                        <a:t> </a:t>
                      </a:r>
                      <a:endParaRPr lang="en-US" sz="900" dirty="0">
                        <a:effectLst/>
                        <a:latin typeface="+mn-lt"/>
                      </a:endParaRPr>
                    </a:p>
                    <a:p>
                      <a:pPr marL="67945" marR="0" algn="l">
                        <a:buNone/>
                      </a:pPr>
                      <a:r>
                        <a:rPr lang="en-US" sz="1000" spc="-50" dirty="0">
                          <a:effectLst/>
                          <a:latin typeface="+mn-lt"/>
                        </a:rPr>
                        <a:t>5</a:t>
                      </a:r>
                      <a:endParaRPr lang="en-US" sz="900" dirty="0">
                        <a:effectLst/>
                        <a:latin typeface="+mn-lt"/>
                        <a:ea typeface="Cambria" panose="02040503050406030204" pitchFamily="18" charset="0"/>
                        <a:cs typeface="Cambria" panose="02040503050406030204" pitchFamily="18" charset="0"/>
                      </a:endParaRPr>
                    </a:p>
                  </a:txBody>
                  <a:tcPr marL="0" marR="0" marT="0" marB="0">
                    <a:noFill/>
                  </a:tcPr>
                </a:tc>
                <a:tc>
                  <a:txBody>
                    <a:bodyPr/>
                    <a:lstStyle/>
                    <a:p>
                      <a:pPr marL="67945" marR="0" algn="l">
                        <a:lnSpc>
                          <a:spcPct val="150000"/>
                        </a:lnSpc>
                        <a:spcBef>
                          <a:spcPts val="10"/>
                        </a:spcBef>
                        <a:buNone/>
                      </a:pPr>
                      <a:endParaRPr lang="en-US" sz="1000" spc="-10" dirty="0">
                        <a:effectLst/>
                        <a:latin typeface="+mn-lt"/>
                      </a:endParaRPr>
                    </a:p>
                    <a:p>
                      <a:pPr marL="67945" marR="0" algn="l">
                        <a:lnSpc>
                          <a:spcPct val="150000"/>
                        </a:lnSpc>
                        <a:spcBef>
                          <a:spcPts val="10"/>
                        </a:spcBef>
                        <a:buNone/>
                      </a:pPr>
                      <a:r>
                        <a:rPr lang="en-US" sz="1000" spc="-10" dirty="0">
                          <a:effectLst/>
                          <a:latin typeface="+mn-lt"/>
                        </a:rPr>
                        <a:t>American </a:t>
                      </a:r>
                      <a:r>
                        <a:rPr lang="en-US" sz="1000" spc="-20" dirty="0">
                          <a:effectLst/>
                          <a:latin typeface="+mn-lt"/>
                        </a:rPr>
                        <a:t>Sign </a:t>
                      </a:r>
                      <a:r>
                        <a:rPr lang="en-US" sz="1000" spc="-10" dirty="0">
                          <a:effectLst/>
                          <a:latin typeface="+mn-lt"/>
                        </a:rPr>
                        <a:t>Language</a:t>
                      </a:r>
                      <a:endParaRPr lang="en-US" sz="900" dirty="0">
                        <a:effectLst/>
                        <a:latin typeface="+mn-lt"/>
                      </a:endParaRPr>
                    </a:p>
                    <a:p>
                      <a:pPr marL="67945" marR="0" algn="l">
                        <a:lnSpc>
                          <a:spcPct val="150000"/>
                        </a:lnSpc>
                        <a:spcBef>
                          <a:spcPts val="5"/>
                        </a:spcBef>
                        <a:buNone/>
                      </a:pPr>
                      <a:r>
                        <a:rPr lang="en-US" sz="1000" spc="-10" dirty="0">
                          <a:effectLst/>
                          <a:latin typeface="+mn-lt"/>
                        </a:rPr>
                        <a:t>Recognition </a:t>
                      </a:r>
                      <a:r>
                        <a:rPr lang="en-US" sz="1000" dirty="0">
                          <a:effectLst/>
                          <a:latin typeface="+mn-lt"/>
                        </a:rPr>
                        <a:t>using</a:t>
                      </a:r>
                      <a:r>
                        <a:rPr lang="en-US" sz="1000" spc="150" dirty="0">
                          <a:effectLst/>
                          <a:latin typeface="+mn-lt"/>
                        </a:rPr>
                        <a:t>  </a:t>
                      </a:r>
                      <a:r>
                        <a:rPr lang="en-US" sz="1000" spc="-20" dirty="0">
                          <a:effectLst/>
                          <a:latin typeface="+mn-lt"/>
                        </a:rPr>
                        <a:t>Deep</a:t>
                      </a:r>
                      <a:endParaRPr lang="en-US" sz="900" dirty="0">
                        <a:effectLst/>
                        <a:latin typeface="+mn-lt"/>
                      </a:endParaRPr>
                    </a:p>
                    <a:p>
                      <a:pPr marL="67945" marR="0" algn="l">
                        <a:buNone/>
                      </a:pPr>
                      <a:r>
                        <a:rPr lang="en-US" sz="1000" spc="-10" dirty="0">
                          <a:effectLst/>
                          <a:latin typeface="+mn-lt"/>
                        </a:rPr>
                        <a:t>Learning and Computer Vision	</a:t>
                      </a:r>
                      <a:endParaRPr lang="en-US" sz="900" dirty="0">
                        <a:effectLst/>
                        <a:latin typeface="+mn-lt"/>
                        <a:ea typeface="Cambria" panose="02040503050406030204" pitchFamily="18" charset="0"/>
                        <a:cs typeface="Cambria" panose="02040503050406030204" pitchFamily="18" charset="0"/>
                      </a:endParaRPr>
                    </a:p>
                  </a:txBody>
                  <a:tcPr marL="0" marR="0" marT="0" marB="0">
                    <a:noFill/>
                  </a:tcPr>
                </a:tc>
                <a:tc>
                  <a:txBody>
                    <a:bodyPr/>
                    <a:lstStyle/>
                    <a:p>
                      <a:pPr marL="67945" marR="57785" algn="l">
                        <a:lnSpc>
                          <a:spcPct val="150000"/>
                        </a:lnSpc>
                        <a:spcBef>
                          <a:spcPts val="10"/>
                        </a:spcBef>
                        <a:buNone/>
                      </a:pPr>
                      <a:endParaRPr lang="en-US" sz="1000" spc="-10" dirty="0">
                        <a:effectLst/>
                        <a:latin typeface="+mn-lt"/>
                      </a:endParaRPr>
                    </a:p>
                    <a:p>
                      <a:pPr marL="67945" marR="57785" algn="l">
                        <a:lnSpc>
                          <a:spcPct val="150000"/>
                        </a:lnSpc>
                        <a:spcBef>
                          <a:spcPts val="10"/>
                        </a:spcBef>
                        <a:buNone/>
                      </a:pPr>
                      <a:r>
                        <a:rPr lang="en-US" sz="1000" spc="-10" dirty="0">
                          <a:effectLst/>
                          <a:latin typeface="+mn-lt"/>
                        </a:rPr>
                        <a:t>Kshitij </a:t>
                      </a:r>
                      <a:r>
                        <a:rPr lang="en-US" sz="1000" spc="-10" dirty="0" err="1">
                          <a:effectLst/>
                          <a:latin typeface="+mn-lt"/>
                        </a:rPr>
                        <a:t>Bantupalli</a:t>
                      </a:r>
                      <a:r>
                        <a:rPr lang="en-US" sz="1000" spc="-10" dirty="0">
                          <a:effectLst/>
                          <a:latin typeface="+mn-lt"/>
                        </a:rPr>
                        <a:t>,</a:t>
                      </a:r>
                      <a:endParaRPr lang="en-US" sz="900" dirty="0">
                        <a:effectLst/>
                        <a:latin typeface="+mn-lt"/>
                      </a:endParaRPr>
                    </a:p>
                    <a:p>
                      <a:pPr marL="67945" marR="60960" algn="l">
                        <a:lnSpc>
                          <a:spcPct val="150000"/>
                        </a:lnSpc>
                        <a:buNone/>
                        <a:tabLst>
                          <a:tab pos="748665" algn="l"/>
                        </a:tabLst>
                      </a:pPr>
                      <a:r>
                        <a:rPr lang="en-US" sz="1000" spc="-20" dirty="0">
                          <a:effectLst/>
                          <a:latin typeface="+mn-lt"/>
                        </a:rPr>
                        <a:t>Ying</a:t>
                      </a:r>
                      <a:r>
                        <a:rPr lang="en-US" sz="1000" dirty="0">
                          <a:effectLst/>
                          <a:latin typeface="+mn-lt"/>
                        </a:rPr>
                        <a:t>	</a:t>
                      </a:r>
                      <a:r>
                        <a:rPr lang="en-US" sz="1000" spc="-20" dirty="0">
                          <a:effectLst/>
                          <a:latin typeface="+mn-lt"/>
                        </a:rPr>
                        <a:t>Xie, </a:t>
                      </a:r>
                      <a:r>
                        <a:rPr lang="en-US" sz="1000" dirty="0">
                          <a:effectLst/>
                          <a:latin typeface="+mn-lt"/>
                        </a:rPr>
                        <a:t>Department</a:t>
                      </a:r>
                      <a:r>
                        <a:rPr lang="en-US" sz="1000" spc="-65" dirty="0">
                          <a:effectLst/>
                          <a:latin typeface="+mn-lt"/>
                        </a:rPr>
                        <a:t> </a:t>
                      </a:r>
                      <a:r>
                        <a:rPr lang="en-US" sz="1000" dirty="0">
                          <a:effectLst/>
                          <a:latin typeface="+mn-lt"/>
                        </a:rPr>
                        <a:t>of </a:t>
                      </a:r>
                      <a:r>
                        <a:rPr lang="en-US" sz="1000" spc="-10" dirty="0">
                          <a:effectLst/>
                          <a:latin typeface="+mn-lt"/>
                        </a:rPr>
                        <a:t>Computer</a:t>
                      </a:r>
                      <a:endParaRPr lang="en-US" sz="900" dirty="0">
                        <a:effectLst/>
                        <a:latin typeface="+mn-lt"/>
                      </a:endParaRPr>
                    </a:p>
                    <a:p>
                      <a:pPr marL="67945" marR="0" algn="l">
                        <a:spcBef>
                          <a:spcPts val="5"/>
                        </a:spcBef>
                        <a:buNone/>
                      </a:pPr>
                      <a:r>
                        <a:rPr lang="en-US" sz="1000" spc="-10" dirty="0">
                          <a:effectLst/>
                          <a:latin typeface="+mn-lt"/>
                        </a:rPr>
                        <a:t>Science, Kennesaw State</a:t>
                      </a:r>
                    </a:p>
                    <a:p>
                      <a:pPr marL="67945" marR="0" algn="l">
                        <a:spcBef>
                          <a:spcPts val="5"/>
                        </a:spcBef>
                        <a:buNone/>
                      </a:pPr>
                      <a:r>
                        <a:rPr lang="en-US" sz="1000" spc="-10" dirty="0">
                          <a:effectLst/>
                          <a:latin typeface="+mn-lt"/>
                        </a:rPr>
                        <a:t>University</a:t>
                      </a:r>
                      <a:endParaRPr lang="en-US" sz="900" dirty="0">
                        <a:effectLst/>
                        <a:latin typeface="+mn-lt"/>
                        <a:ea typeface="Cambria" panose="02040503050406030204" pitchFamily="18" charset="0"/>
                        <a:cs typeface="Cambria" panose="02040503050406030204" pitchFamily="18" charset="0"/>
                      </a:endParaRPr>
                    </a:p>
                  </a:txBody>
                  <a:tcPr marL="0" marR="0" marT="0" marB="0">
                    <a:noFill/>
                  </a:tcPr>
                </a:tc>
                <a:tc>
                  <a:txBody>
                    <a:bodyPr/>
                    <a:lstStyle/>
                    <a:p>
                      <a:pPr marL="67945" marR="59690" algn="l">
                        <a:lnSpc>
                          <a:spcPct val="150000"/>
                        </a:lnSpc>
                        <a:spcBef>
                          <a:spcPts val="10"/>
                        </a:spcBef>
                        <a:buNone/>
                      </a:pPr>
                      <a:endParaRPr lang="en-US" sz="1000" dirty="0">
                        <a:effectLst/>
                        <a:latin typeface="+mn-lt"/>
                      </a:endParaRPr>
                    </a:p>
                    <a:p>
                      <a:pPr marL="67945" marR="59690" algn="l">
                        <a:lnSpc>
                          <a:spcPct val="150000"/>
                        </a:lnSpc>
                        <a:spcBef>
                          <a:spcPts val="10"/>
                        </a:spcBef>
                        <a:buNone/>
                      </a:pPr>
                      <a:r>
                        <a:rPr lang="en-US" sz="1000" dirty="0">
                          <a:effectLst/>
                          <a:latin typeface="+mn-lt"/>
                        </a:rPr>
                        <a:t>Create</a:t>
                      </a:r>
                      <a:r>
                        <a:rPr lang="en-US" sz="1000" spc="-65" dirty="0">
                          <a:effectLst/>
                          <a:latin typeface="+mn-lt"/>
                        </a:rPr>
                        <a:t> </a:t>
                      </a:r>
                      <a:r>
                        <a:rPr lang="en-US" sz="1000" dirty="0">
                          <a:effectLst/>
                          <a:latin typeface="+mn-lt"/>
                        </a:rPr>
                        <a:t>a</a:t>
                      </a:r>
                      <a:r>
                        <a:rPr lang="en-US" sz="1000" spc="-65" dirty="0">
                          <a:effectLst/>
                          <a:latin typeface="+mn-lt"/>
                        </a:rPr>
                        <a:t> </a:t>
                      </a:r>
                      <a:r>
                        <a:rPr lang="en-US" sz="1000" dirty="0">
                          <a:effectLst/>
                          <a:latin typeface="+mn-lt"/>
                        </a:rPr>
                        <a:t>vision- </a:t>
                      </a:r>
                      <a:r>
                        <a:rPr lang="en-US" sz="1000" spc="-10" dirty="0">
                          <a:effectLst/>
                          <a:latin typeface="+mn-lt"/>
                        </a:rPr>
                        <a:t>based</a:t>
                      </a:r>
                      <a:endParaRPr lang="en-US" sz="900" dirty="0">
                        <a:effectLst/>
                        <a:latin typeface="+mn-lt"/>
                      </a:endParaRPr>
                    </a:p>
                    <a:p>
                      <a:pPr marL="67945" marR="59055" algn="l">
                        <a:lnSpc>
                          <a:spcPct val="150000"/>
                        </a:lnSpc>
                        <a:buNone/>
                      </a:pPr>
                      <a:r>
                        <a:rPr lang="en-US" sz="1000" dirty="0">
                          <a:effectLst/>
                          <a:latin typeface="+mn-lt"/>
                        </a:rPr>
                        <a:t>application for sign language translation</a:t>
                      </a:r>
                      <a:r>
                        <a:rPr lang="en-US" sz="1000" spc="360" dirty="0">
                          <a:effectLst/>
                          <a:latin typeface="+mn-lt"/>
                        </a:rPr>
                        <a:t>  </a:t>
                      </a:r>
                      <a:r>
                        <a:rPr lang="en-US" sz="1000" spc="-25" dirty="0">
                          <a:effectLst/>
                          <a:latin typeface="+mn-lt"/>
                        </a:rPr>
                        <a:t>to</a:t>
                      </a:r>
                      <a:endParaRPr lang="en-US" sz="900" dirty="0">
                        <a:effectLst/>
                        <a:latin typeface="+mn-lt"/>
                      </a:endParaRPr>
                    </a:p>
                    <a:p>
                      <a:pPr marL="67945" marR="0" algn="l">
                        <a:spcBef>
                          <a:spcPts val="5"/>
                        </a:spcBef>
                        <a:buNone/>
                        <a:tabLst>
                          <a:tab pos="652780" algn="l"/>
                        </a:tabLst>
                      </a:pPr>
                      <a:r>
                        <a:rPr lang="en-US" sz="1000" spc="-20" dirty="0">
                          <a:effectLst/>
                          <a:latin typeface="+mn-lt"/>
                        </a:rPr>
                        <a:t>Text </a:t>
                      </a:r>
                      <a:r>
                        <a:rPr lang="en-US" sz="1000" spc="-10" dirty="0">
                          <a:effectLst/>
                          <a:latin typeface="+mn-lt"/>
                        </a:rPr>
                        <a:t>aiding  communication between signers  and non-signers. </a:t>
                      </a:r>
                      <a:endParaRPr lang="en-US" sz="900" dirty="0">
                        <a:effectLst/>
                        <a:latin typeface="+mn-lt"/>
                        <a:ea typeface="Cambria" panose="02040503050406030204" pitchFamily="18" charset="0"/>
                        <a:cs typeface="Cambria" panose="02040503050406030204" pitchFamily="18" charset="0"/>
                      </a:endParaRPr>
                    </a:p>
                  </a:txBody>
                  <a:tcPr marL="0" marR="0" marT="0" marB="0">
                    <a:noFill/>
                  </a:tcPr>
                </a:tc>
                <a:tc>
                  <a:txBody>
                    <a:bodyPr/>
                    <a:lstStyle/>
                    <a:p>
                      <a:pPr marL="68580" marR="60325" algn="l">
                        <a:lnSpc>
                          <a:spcPct val="150000"/>
                        </a:lnSpc>
                        <a:spcBef>
                          <a:spcPts val="10"/>
                        </a:spcBef>
                        <a:buNone/>
                      </a:pPr>
                      <a:endParaRPr lang="en-US" sz="1000" dirty="0">
                        <a:effectLst/>
                        <a:latin typeface="+mn-lt"/>
                      </a:endParaRPr>
                    </a:p>
                    <a:p>
                      <a:pPr marL="68580" marR="60325" algn="l">
                        <a:lnSpc>
                          <a:spcPct val="150000"/>
                        </a:lnSpc>
                        <a:spcBef>
                          <a:spcPts val="10"/>
                        </a:spcBef>
                        <a:buNone/>
                      </a:pPr>
                      <a:r>
                        <a:rPr lang="en-US" sz="1000" dirty="0">
                          <a:effectLst/>
                          <a:latin typeface="+mn-lt"/>
                        </a:rPr>
                        <a:t>Ensemble</a:t>
                      </a:r>
                      <a:r>
                        <a:rPr lang="en-US" sz="1000" spc="-65" dirty="0">
                          <a:effectLst/>
                          <a:latin typeface="+mn-lt"/>
                        </a:rPr>
                        <a:t> </a:t>
                      </a:r>
                      <a:r>
                        <a:rPr lang="en-US" sz="1000" dirty="0">
                          <a:effectLst/>
                          <a:latin typeface="+mn-lt"/>
                        </a:rPr>
                        <a:t>of</a:t>
                      </a:r>
                      <a:r>
                        <a:rPr lang="en-US" sz="1000" spc="-65" dirty="0">
                          <a:effectLst/>
                          <a:latin typeface="+mn-lt"/>
                        </a:rPr>
                        <a:t> </a:t>
                      </a:r>
                      <a:r>
                        <a:rPr lang="en-US" sz="1000" dirty="0">
                          <a:effectLst/>
                          <a:latin typeface="+mn-lt"/>
                        </a:rPr>
                        <a:t>CNN (Inception) and RNN</a:t>
                      </a:r>
                      <a:r>
                        <a:rPr lang="en-US" sz="1000" spc="-10" dirty="0">
                          <a:effectLst/>
                          <a:latin typeface="+mn-lt"/>
                        </a:rPr>
                        <a:t>(LSTM)</a:t>
                      </a:r>
                      <a:endParaRPr lang="en-US" sz="900" dirty="0">
                        <a:effectLst/>
                        <a:latin typeface="+mn-lt"/>
                      </a:endParaRPr>
                    </a:p>
                    <a:p>
                      <a:pPr marL="68580" marR="60960" algn="l">
                        <a:lnSpc>
                          <a:spcPct val="150000"/>
                        </a:lnSpc>
                        <a:spcBef>
                          <a:spcPts val="5"/>
                        </a:spcBef>
                        <a:buNone/>
                        <a:tabLst>
                          <a:tab pos="901700" algn="l"/>
                        </a:tabLst>
                      </a:pPr>
                      <a:r>
                        <a:rPr lang="en-US" sz="1000" spc="-10" dirty="0">
                          <a:effectLst/>
                          <a:latin typeface="+mn-lt"/>
                        </a:rPr>
                        <a:t>models</a:t>
                      </a:r>
                      <a:r>
                        <a:rPr lang="en-US" sz="1000" spc="-55" dirty="0">
                          <a:effectLst/>
                          <a:latin typeface="+mn-lt"/>
                        </a:rPr>
                        <a:t> </a:t>
                      </a:r>
                      <a:r>
                        <a:rPr lang="en-US" sz="1000" spc="-10" dirty="0">
                          <a:effectLst/>
                          <a:latin typeface="+mn-lt"/>
                        </a:rPr>
                        <a:t>to</a:t>
                      </a:r>
                      <a:r>
                        <a:rPr lang="en-US" sz="1000" spc="-55" dirty="0">
                          <a:effectLst/>
                          <a:latin typeface="+mn-lt"/>
                        </a:rPr>
                        <a:t> </a:t>
                      </a:r>
                      <a:r>
                        <a:rPr lang="en-US" sz="1000" spc="-10" dirty="0">
                          <a:effectLst/>
                          <a:latin typeface="+mn-lt"/>
                        </a:rPr>
                        <a:t>extract spatial </a:t>
                      </a:r>
                      <a:r>
                        <a:rPr lang="en-US" sz="1000" spc="-25" dirty="0">
                          <a:effectLst/>
                          <a:latin typeface="+mn-lt"/>
                        </a:rPr>
                        <a:t>and</a:t>
                      </a:r>
                      <a:endParaRPr lang="en-US" sz="900" dirty="0">
                        <a:effectLst/>
                        <a:latin typeface="+mn-lt"/>
                      </a:endParaRPr>
                    </a:p>
                    <a:p>
                      <a:pPr marL="68580" marR="0" algn="l">
                        <a:buNone/>
                      </a:pPr>
                      <a:r>
                        <a:rPr lang="en-US" sz="1000" spc="-10" dirty="0">
                          <a:effectLst/>
                          <a:latin typeface="+mn-lt"/>
                        </a:rPr>
                        <a:t>Temporal features from video sequences.</a:t>
                      </a:r>
                      <a:endParaRPr lang="en-US" sz="900" dirty="0">
                        <a:effectLst/>
                        <a:latin typeface="+mn-lt"/>
                        <a:ea typeface="Cambria" panose="02040503050406030204" pitchFamily="18" charset="0"/>
                        <a:cs typeface="Cambria" panose="02040503050406030204" pitchFamily="18" charset="0"/>
                      </a:endParaRPr>
                    </a:p>
                  </a:txBody>
                  <a:tcPr marL="0" marR="0" marT="0" marB="0">
                    <a:noFill/>
                  </a:tcPr>
                </a:tc>
                <a:tc>
                  <a:txBody>
                    <a:bodyPr/>
                    <a:lstStyle/>
                    <a:p>
                      <a:pPr marL="67945" marR="0" algn="l">
                        <a:spcBef>
                          <a:spcPts val="10"/>
                        </a:spcBef>
                        <a:buNone/>
                      </a:pPr>
                      <a:endParaRPr lang="en-US" sz="1000" dirty="0">
                        <a:effectLst/>
                        <a:latin typeface="+mn-lt"/>
                      </a:endParaRPr>
                    </a:p>
                    <a:p>
                      <a:pPr marL="67945" marR="0" algn="l">
                        <a:spcBef>
                          <a:spcPts val="10"/>
                        </a:spcBef>
                        <a:buNone/>
                      </a:pPr>
                      <a:r>
                        <a:rPr lang="en-US" sz="1000" dirty="0">
                          <a:effectLst/>
                          <a:latin typeface="+mn-lt"/>
                        </a:rPr>
                        <a:t>Batch</a:t>
                      </a:r>
                      <a:r>
                        <a:rPr lang="en-US" sz="1000" spc="205" dirty="0">
                          <a:effectLst/>
                          <a:latin typeface="+mn-lt"/>
                        </a:rPr>
                        <a:t> </a:t>
                      </a:r>
                      <a:r>
                        <a:rPr lang="en-US" sz="1000" dirty="0">
                          <a:effectLst/>
                          <a:latin typeface="+mn-lt"/>
                        </a:rPr>
                        <a:t>size:</a:t>
                      </a:r>
                      <a:r>
                        <a:rPr lang="en-US" sz="1000" spc="210" dirty="0">
                          <a:effectLst/>
                          <a:latin typeface="+mn-lt"/>
                        </a:rPr>
                        <a:t> </a:t>
                      </a:r>
                      <a:r>
                        <a:rPr lang="en-US" sz="1000" spc="-25" dirty="0">
                          <a:effectLst/>
                          <a:latin typeface="+mn-lt"/>
                        </a:rPr>
                        <a:t>64,</a:t>
                      </a:r>
                      <a:endParaRPr lang="en-US" sz="900" dirty="0">
                        <a:effectLst/>
                        <a:latin typeface="+mn-lt"/>
                      </a:endParaRPr>
                    </a:p>
                    <a:p>
                      <a:pPr marL="67945" marR="60960" algn="l">
                        <a:lnSpc>
                          <a:spcPct val="150000"/>
                        </a:lnSpc>
                        <a:spcBef>
                          <a:spcPts val="680"/>
                        </a:spcBef>
                        <a:buNone/>
                        <a:tabLst>
                          <a:tab pos="465455" algn="l"/>
                          <a:tab pos="822325" algn="l"/>
                        </a:tabLst>
                      </a:pPr>
                      <a:r>
                        <a:rPr lang="en-US" sz="1000" spc="-10" dirty="0">
                          <a:effectLst/>
                          <a:latin typeface="+mn-lt"/>
                        </a:rPr>
                        <a:t>Epochs:</a:t>
                      </a:r>
                      <a:r>
                        <a:rPr lang="en-US" sz="1000" dirty="0">
                          <a:effectLst/>
                          <a:latin typeface="+mn-lt"/>
                        </a:rPr>
                        <a:t>	</a:t>
                      </a:r>
                      <a:r>
                        <a:rPr lang="en-US" sz="1000" spc="-20" dirty="0">
                          <a:effectLst/>
                          <a:latin typeface="+mn-lt"/>
                        </a:rPr>
                        <a:t>10, </a:t>
                      </a:r>
                      <a:r>
                        <a:rPr lang="en-US" sz="1000" spc="-10" dirty="0">
                          <a:effectLst/>
                          <a:latin typeface="+mn-lt"/>
                        </a:rPr>
                        <a:t>Cross-entropy </a:t>
                      </a:r>
                      <a:r>
                        <a:rPr lang="en-US" sz="1000" spc="-20" dirty="0">
                          <a:effectLst/>
                          <a:latin typeface="+mn-lt"/>
                        </a:rPr>
                        <a:t>loss </a:t>
                      </a:r>
                      <a:r>
                        <a:rPr lang="en-US" sz="1000" spc="-10" dirty="0">
                          <a:effectLst/>
                          <a:latin typeface="+mn-lt"/>
                        </a:rPr>
                        <a:t>function, </a:t>
                      </a:r>
                      <a:r>
                        <a:rPr lang="en-US" sz="1000" spc="-20" dirty="0">
                          <a:effectLst/>
                          <a:latin typeface="+mn-lt"/>
                        </a:rPr>
                        <a:t>ADAM </a:t>
                      </a:r>
                      <a:r>
                        <a:rPr lang="en-US" sz="1000" spc="-10" dirty="0">
                          <a:effectLst/>
                          <a:latin typeface="+mn-lt"/>
                        </a:rPr>
                        <a:t>optimizer</a:t>
                      </a:r>
                    </a:p>
                    <a:p>
                      <a:pPr marL="67945" marR="60960" algn="l">
                        <a:lnSpc>
                          <a:spcPct val="150000"/>
                        </a:lnSpc>
                        <a:spcBef>
                          <a:spcPts val="680"/>
                        </a:spcBef>
                        <a:buNone/>
                        <a:tabLst>
                          <a:tab pos="465455" algn="l"/>
                          <a:tab pos="822325" algn="l"/>
                        </a:tabLst>
                      </a:pPr>
                      <a:endParaRPr lang="en-US" sz="900" dirty="0">
                        <a:effectLst/>
                        <a:latin typeface="+mn-lt"/>
                        <a:ea typeface="Cambria" panose="02040503050406030204" pitchFamily="18" charset="0"/>
                        <a:cs typeface="Cambria" panose="02040503050406030204" pitchFamily="18" charset="0"/>
                      </a:endParaRPr>
                    </a:p>
                  </a:txBody>
                  <a:tcPr marL="0" marR="0" marT="0" marB="0">
                    <a:noFill/>
                  </a:tcPr>
                </a:tc>
                <a:tc>
                  <a:txBody>
                    <a:bodyPr/>
                    <a:lstStyle/>
                    <a:p>
                      <a:pPr marL="67945" marR="0" algn="l">
                        <a:spcBef>
                          <a:spcPts val="10"/>
                        </a:spcBef>
                        <a:buNone/>
                      </a:pPr>
                      <a:endParaRPr lang="en-US" sz="1000" spc="-25" dirty="0">
                        <a:effectLst/>
                        <a:latin typeface="+mn-lt"/>
                      </a:endParaRPr>
                    </a:p>
                    <a:p>
                      <a:pPr marL="67945" marR="0" algn="l">
                        <a:spcBef>
                          <a:spcPts val="10"/>
                        </a:spcBef>
                        <a:buNone/>
                      </a:pPr>
                      <a:r>
                        <a:rPr lang="en-US" sz="1000" spc="-25" dirty="0">
                          <a:effectLst/>
                          <a:latin typeface="+mn-lt"/>
                        </a:rPr>
                        <a:t>CNN</a:t>
                      </a:r>
                      <a:r>
                        <a:rPr lang="en-US" sz="900" spc="0" dirty="0">
                          <a:effectLst/>
                          <a:latin typeface="+mn-lt"/>
                        </a:rPr>
                        <a:t> </a:t>
                      </a:r>
                      <a:r>
                        <a:rPr lang="en-US" sz="1000" spc="-10" dirty="0" err="1">
                          <a:effectLst/>
                          <a:latin typeface="+mn-lt"/>
                        </a:rPr>
                        <a:t>Softmax</a:t>
                      </a:r>
                      <a:r>
                        <a:rPr lang="en-US" sz="1000" spc="-10" dirty="0">
                          <a:effectLst/>
                          <a:latin typeface="+mn-lt"/>
                        </a:rPr>
                        <a:t> Layer: </a:t>
                      </a:r>
                      <a:r>
                        <a:rPr lang="en-US" sz="1000" spc="-20" dirty="0">
                          <a:effectLst/>
                          <a:latin typeface="+mn-lt"/>
                        </a:rPr>
                        <a:t>90%-</a:t>
                      </a:r>
                      <a:r>
                        <a:rPr lang="en-US" sz="900" spc="0" dirty="0">
                          <a:effectLst/>
                          <a:latin typeface="+mn-lt"/>
                        </a:rPr>
                        <a:t> </a:t>
                      </a:r>
                      <a:r>
                        <a:rPr lang="en-US" sz="1000" spc="-20" dirty="0">
                          <a:effectLst/>
                          <a:latin typeface="+mn-lt"/>
                        </a:rPr>
                        <a:t>93%, </a:t>
                      </a:r>
                      <a:endParaRPr lang="en-US" sz="900" dirty="0">
                        <a:effectLst/>
                        <a:latin typeface="+mn-lt"/>
                      </a:endParaRPr>
                    </a:p>
                    <a:p>
                      <a:pPr marL="67945" marR="0" algn="l">
                        <a:spcBef>
                          <a:spcPts val="680"/>
                        </a:spcBef>
                        <a:buNone/>
                      </a:pPr>
                      <a:r>
                        <a:rPr lang="en-US" sz="1000" spc="-20" dirty="0">
                          <a:effectLst/>
                          <a:latin typeface="+mn-lt"/>
                        </a:rPr>
                        <a:t>Pool Layer: 55%-</a:t>
                      </a:r>
                    </a:p>
                    <a:p>
                      <a:pPr marL="67945" marR="0" algn="l">
                        <a:spcBef>
                          <a:spcPts val="680"/>
                        </a:spcBef>
                        <a:buNone/>
                      </a:pPr>
                      <a:r>
                        <a:rPr lang="en-US" sz="1000" spc="-20" dirty="0">
                          <a:effectLst/>
                          <a:latin typeface="+mn-lt"/>
                        </a:rPr>
                        <a:t>58%	</a:t>
                      </a:r>
                      <a:endParaRPr lang="en-US" sz="900" dirty="0">
                        <a:effectLst/>
                        <a:latin typeface="+mn-lt"/>
                        <a:ea typeface="Cambria" panose="02040503050406030204" pitchFamily="18" charset="0"/>
                        <a:cs typeface="Cambria" panose="02040503050406030204" pitchFamily="18" charset="0"/>
                      </a:endParaRPr>
                    </a:p>
                  </a:txBody>
                  <a:tcPr marL="0" marR="0" marT="0" marB="0">
                    <a:noFill/>
                  </a:tcPr>
                </a:tc>
                <a:tc>
                  <a:txBody>
                    <a:bodyPr/>
                    <a:lstStyle/>
                    <a:p>
                      <a:pPr marL="66040" marR="62230" algn="l">
                        <a:lnSpc>
                          <a:spcPts val="2030"/>
                        </a:lnSpc>
                        <a:spcBef>
                          <a:spcPts val="135"/>
                        </a:spcBef>
                        <a:buNone/>
                        <a:tabLst>
                          <a:tab pos="574040" algn="l"/>
                        </a:tabLst>
                      </a:pPr>
                      <a:r>
                        <a:rPr lang="en-US" sz="900" dirty="0">
                          <a:latin typeface="+mn-lt"/>
                        </a:rPr>
                        <a:t>The model performed well on training data but faltered with diverse skin tones and clothing. Future improvements include using Capsule Networks and exploring different RNN architectures.</a:t>
                      </a:r>
                      <a:endParaRPr lang="en-US" sz="900" dirty="0">
                        <a:effectLst/>
                        <a:latin typeface="+mn-lt"/>
                        <a:ea typeface="Cambria" panose="02040503050406030204" pitchFamily="18" charset="0"/>
                        <a:cs typeface="Cambria" panose="02040503050406030204" pitchFamily="18" charset="0"/>
                      </a:endParaRPr>
                    </a:p>
                  </a:txBody>
                  <a:tcPr marL="0" marR="0" marT="0" marB="0">
                    <a:noFill/>
                  </a:tcPr>
                </a:tc>
                <a:extLst>
                  <a:ext uri="{0D108BD9-81ED-4DB2-BD59-A6C34878D82A}">
                    <a16:rowId xmlns:a16="http://schemas.microsoft.com/office/drawing/2014/main" val="899517330"/>
                  </a:ext>
                </a:extLst>
              </a:tr>
            </a:tbl>
          </a:graphicData>
        </a:graphic>
      </p:graphicFrame>
    </p:spTree>
    <p:extLst>
      <p:ext uri="{BB962C8B-B14F-4D97-AF65-F5344CB8AC3E}">
        <p14:creationId xmlns:p14="http://schemas.microsoft.com/office/powerpoint/2010/main" val="426464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D18E294-9EFB-4E7B-554B-1A2B2FC8C6C0}"/>
              </a:ext>
            </a:extLst>
          </p:cNvPr>
          <p:cNvSpPr>
            <a:spLocks noGrp="1"/>
          </p:cNvSpPr>
          <p:nvPr>
            <p:ph type="title"/>
          </p:nvPr>
        </p:nvSpPr>
        <p:spPr>
          <a:xfrm>
            <a:off x="0" y="0"/>
            <a:ext cx="12192000" cy="6858000"/>
          </a:xfrm>
        </p:spPr>
        <p:txBody>
          <a:bodyPr/>
          <a:lstStyle/>
          <a:p>
            <a:pPr algn="ctr"/>
            <a:r>
              <a:rPr lang="en-IN" dirty="0">
                <a:latin typeface="Arial Black" panose="020B0A04020102020204" pitchFamily="34" charset="0"/>
              </a:rPr>
              <a:t>MODEL</a:t>
            </a:r>
            <a:r>
              <a:rPr lang="en-IN" dirty="0"/>
              <a:t> </a:t>
            </a:r>
            <a:r>
              <a:rPr lang="en-IN" dirty="0">
                <a:latin typeface="Arial Black" panose="020B0A04020102020204" pitchFamily="34" charset="0"/>
              </a:rPr>
              <a:t>ARCHITECHTURE</a:t>
            </a:r>
            <a:endParaRPr lang="en-US" dirty="0">
              <a:latin typeface="Arial Black" panose="020B0A04020102020204" pitchFamily="34" charset="0"/>
            </a:endParaRPr>
          </a:p>
        </p:txBody>
      </p:sp>
      <p:pic>
        <p:nvPicPr>
          <p:cNvPr id="9" name="Picture 8">
            <a:extLst>
              <a:ext uri="{FF2B5EF4-FFF2-40B4-BE49-F238E27FC236}">
                <a16:creationId xmlns:a16="http://schemas.microsoft.com/office/drawing/2014/main" id="{63DA56F4-4D27-19EE-00FD-27A66405A7A5}"/>
              </a:ext>
            </a:extLst>
          </p:cNvPr>
          <p:cNvPicPr>
            <a:picLocks noChangeAspect="1"/>
          </p:cNvPicPr>
          <p:nvPr/>
        </p:nvPicPr>
        <p:blipFill>
          <a:blip r:embed="rId2"/>
          <a:stretch>
            <a:fillRect/>
          </a:stretch>
        </p:blipFill>
        <p:spPr>
          <a:xfrm>
            <a:off x="7706042" y="4104640"/>
            <a:ext cx="5172075" cy="3679507"/>
          </a:xfrm>
          <a:prstGeom prst="rect">
            <a:avLst/>
          </a:prstGeom>
        </p:spPr>
      </p:pic>
      <p:pic>
        <p:nvPicPr>
          <p:cNvPr id="11" name="Picture 10">
            <a:extLst>
              <a:ext uri="{FF2B5EF4-FFF2-40B4-BE49-F238E27FC236}">
                <a16:creationId xmlns:a16="http://schemas.microsoft.com/office/drawing/2014/main" id="{9C825216-E1B3-E18B-9FEC-3AAAFAC46E2F}"/>
              </a:ext>
            </a:extLst>
          </p:cNvPr>
          <p:cNvPicPr>
            <a:picLocks noChangeAspect="1"/>
          </p:cNvPicPr>
          <p:nvPr/>
        </p:nvPicPr>
        <p:blipFill>
          <a:blip r:embed="rId3"/>
          <a:stretch>
            <a:fillRect/>
          </a:stretch>
        </p:blipFill>
        <p:spPr>
          <a:xfrm>
            <a:off x="-767575" y="-426580"/>
            <a:ext cx="5695950" cy="3210420"/>
          </a:xfrm>
          <a:prstGeom prst="rect">
            <a:avLst/>
          </a:prstGeom>
        </p:spPr>
      </p:pic>
    </p:spTree>
    <p:extLst>
      <p:ext uri="{BB962C8B-B14F-4D97-AF65-F5344CB8AC3E}">
        <p14:creationId xmlns:p14="http://schemas.microsoft.com/office/powerpoint/2010/main" val="61329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733703-1371-DBA3-A1BE-65D7E1CA7337}"/>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36294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A74F7-E5D5-A731-9277-812D9FF0C7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4A390F-3557-49E2-ABAC-392D27AE648C}"/>
              </a:ext>
            </a:extLst>
          </p:cNvPr>
          <p:cNvSpPr>
            <a:spLocks noGrp="1"/>
          </p:cNvSpPr>
          <p:nvPr>
            <p:ph type="title"/>
          </p:nvPr>
        </p:nvSpPr>
        <p:spPr>
          <a:xfrm>
            <a:off x="7511999" y="0"/>
            <a:ext cx="4791889" cy="6721473"/>
          </a:xfrm>
        </p:spPr>
        <p:txBody>
          <a:bodyPr>
            <a:normAutofit/>
          </a:bodyPr>
          <a:lstStyle/>
          <a:p>
            <a:pPr algn="ctr"/>
            <a:r>
              <a:rPr lang="en-US" sz="5100" dirty="0"/>
              <a:t>SOFTWARE </a:t>
            </a:r>
            <a:r>
              <a:rPr lang="en-IN" sz="5100" dirty="0"/>
              <a:t>REQUIREMENTS</a:t>
            </a:r>
            <a:r>
              <a:rPr lang="en-US" sz="5100" dirty="0"/>
              <a:t> </a:t>
            </a:r>
          </a:p>
        </p:txBody>
      </p:sp>
      <p:sp>
        <p:nvSpPr>
          <p:cNvPr id="3" name="Content Placeholder 2">
            <a:extLst>
              <a:ext uri="{FF2B5EF4-FFF2-40B4-BE49-F238E27FC236}">
                <a16:creationId xmlns:a16="http://schemas.microsoft.com/office/drawing/2014/main" id="{24FB399A-693E-A6DB-101B-A0FEA6ADA965}"/>
              </a:ext>
            </a:extLst>
          </p:cNvPr>
          <p:cNvSpPr>
            <a:spLocks noGrp="1"/>
          </p:cNvSpPr>
          <p:nvPr>
            <p:ph idx="1"/>
          </p:nvPr>
        </p:nvSpPr>
        <p:spPr>
          <a:xfrm>
            <a:off x="838200" y="365124"/>
            <a:ext cx="6442276" cy="5984875"/>
          </a:xfrm>
        </p:spPr>
        <p:txBody>
          <a:bodyPr>
            <a:normAutofit/>
          </a:bodyPr>
          <a:lstStyle/>
          <a:p>
            <a:r>
              <a:rPr lang="en-US" sz="3600" dirty="0"/>
              <a:t>Operating System (e.g.:- Windows, macOS, Linux)</a:t>
            </a:r>
          </a:p>
          <a:p>
            <a:r>
              <a:rPr lang="en-US" sz="3600" dirty="0"/>
              <a:t>Development Environment (e.g. :-WSL, VS CODE,CUDA).</a:t>
            </a:r>
          </a:p>
          <a:p>
            <a:r>
              <a:rPr lang="en-US" sz="3600" dirty="0"/>
              <a:t>GROQ API</a:t>
            </a:r>
          </a:p>
          <a:p>
            <a:r>
              <a:rPr lang="en-US" sz="3600" dirty="0"/>
              <a:t>Framework Flask,YOLOV11</a:t>
            </a:r>
          </a:p>
          <a:p>
            <a:r>
              <a:rPr lang="en-US" sz="3600" dirty="0"/>
              <a:t>HTML,CSS,JS,OPEN CV</a:t>
            </a:r>
          </a:p>
        </p:txBody>
      </p:sp>
    </p:spTree>
    <p:extLst>
      <p:ext uri="{BB962C8B-B14F-4D97-AF65-F5344CB8AC3E}">
        <p14:creationId xmlns:p14="http://schemas.microsoft.com/office/powerpoint/2010/main" val="117819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09087-A9A3-B19F-EAF8-3867573A67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970400-B65D-C01D-BE40-4A27C056FB07}"/>
              </a:ext>
            </a:extLst>
          </p:cNvPr>
          <p:cNvSpPr>
            <a:spLocks noGrp="1"/>
          </p:cNvSpPr>
          <p:nvPr>
            <p:ph type="title"/>
          </p:nvPr>
        </p:nvSpPr>
        <p:spPr>
          <a:xfrm>
            <a:off x="7512000" y="0"/>
            <a:ext cx="4803463" cy="6721473"/>
          </a:xfrm>
        </p:spPr>
        <p:txBody>
          <a:bodyPr>
            <a:normAutofit/>
          </a:bodyPr>
          <a:lstStyle/>
          <a:p>
            <a:pPr algn="ctr"/>
            <a:r>
              <a:rPr lang="en-IN" sz="5100" dirty="0"/>
              <a:t>HARDWARE</a:t>
            </a:r>
            <a:br>
              <a:rPr lang="en-IN" sz="5100" dirty="0"/>
            </a:br>
            <a:r>
              <a:rPr lang="en-IN" sz="5100" dirty="0"/>
              <a:t>REQUIREMENTS </a:t>
            </a:r>
            <a:endParaRPr lang="en-US" sz="5100" dirty="0"/>
          </a:p>
        </p:txBody>
      </p:sp>
      <p:sp>
        <p:nvSpPr>
          <p:cNvPr id="3" name="Content Placeholder 2">
            <a:extLst>
              <a:ext uri="{FF2B5EF4-FFF2-40B4-BE49-F238E27FC236}">
                <a16:creationId xmlns:a16="http://schemas.microsoft.com/office/drawing/2014/main" id="{E296BE0F-3523-9D11-D8C6-0907D2C3C93A}"/>
              </a:ext>
            </a:extLst>
          </p:cNvPr>
          <p:cNvSpPr>
            <a:spLocks noGrp="1"/>
          </p:cNvSpPr>
          <p:nvPr>
            <p:ph idx="1"/>
          </p:nvPr>
        </p:nvSpPr>
        <p:spPr>
          <a:xfrm>
            <a:off x="706056" y="0"/>
            <a:ext cx="6805944" cy="6858000"/>
          </a:xfrm>
        </p:spPr>
        <p:txBody>
          <a:bodyPr/>
          <a:lstStyle/>
          <a:p>
            <a:r>
              <a:rPr lang="en-US" sz="3200" dirty="0"/>
              <a:t>Minimum RAM requirement (e.g., 24GB RAM recommended).</a:t>
            </a:r>
          </a:p>
          <a:p>
            <a:r>
              <a:rPr lang="en-US" sz="3200" dirty="0"/>
              <a:t> Processor specifications (e.g., Intel Core i5 or AMD Ryzen 5). </a:t>
            </a:r>
          </a:p>
          <a:p>
            <a:r>
              <a:rPr lang="en-US" sz="3200" dirty="0"/>
              <a:t>Computer or Laptop with internet access. </a:t>
            </a:r>
          </a:p>
          <a:p>
            <a:r>
              <a:rPr lang="en-US" sz="3200" dirty="0"/>
              <a:t>High resolution </a:t>
            </a:r>
            <a:r>
              <a:rPr lang="en-IN" sz="3200" dirty="0"/>
              <a:t>Camera</a:t>
            </a:r>
            <a:r>
              <a:rPr lang="en-US" sz="3200" dirty="0"/>
              <a:t> </a:t>
            </a:r>
          </a:p>
          <a:p>
            <a:r>
              <a:rPr lang="en-US" sz="3200" dirty="0"/>
              <a:t>Graphics Processing Units (GPUs) </a:t>
            </a:r>
          </a:p>
        </p:txBody>
      </p:sp>
    </p:spTree>
    <p:extLst>
      <p:ext uri="{BB962C8B-B14F-4D97-AF65-F5344CB8AC3E}">
        <p14:creationId xmlns:p14="http://schemas.microsoft.com/office/powerpoint/2010/main" val="189978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16BD4-37BF-1C7C-9A88-88D7D24BB2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490FE4-7046-7993-9432-47A5CFDF3BB6}"/>
              </a:ext>
            </a:extLst>
          </p:cNvPr>
          <p:cNvSpPr>
            <a:spLocks noGrp="1"/>
          </p:cNvSpPr>
          <p:nvPr>
            <p:ph type="title"/>
          </p:nvPr>
        </p:nvSpPr>
        <p:spPr>
          <a:xfrm>
            <a:off x="7512000" y="0"/>
            <a:ext cx="4680000" cy="6690167"/>
          </a:xfrm>
        </p:spPr>
        <p:txBody>
          <a:bodyPr>
            <a:normAutofit/>
          </a:bodyPr>
          <a:lstStyle/>
          <a:p>
            <a:pPr algn="ctr"/>
            <a:r>
              <a:rPr lang="en-US" sz="5100" dirty="0"/>
              <a:t>PROPOSED SYSTEM</a:t>
            </a:r>
          </a:p>
        </p:txBody>
      </p:sp>
      <p:sp>
        <p:nvSpPr>
          <p:cNvPr id="3" name="Content Placeholder 2">
            <a:extLst>
              <a:ext uri="{FF2B5EF4-FFF2-40B4-BE49-F238E27FC236}">
                <a16:creationId xmlns:a16="http://schemas.microsoft.com/office/drawing/2014/main" id="{CD624B9F-C01A-FE68-4AE8-1CC47EBD7EC7}"/>
              </a:ext>
            </a:extLst>
          </p:cNvPr>
          <p:cNvSpPr>
            <a:spLocks noGrp="1"/>
          </p:cNvSpPr>
          <p:nvPr>
            <p:ph idx="1"/>
          </p:nvPr>
        </p:nvSpPr>
        <p:spPr/>
        <p:txBody>
          <a:bodyPr>
            <a:normAutofit/>
          </a:bodyPr>
          <a:lstStyle/>
          <a:p>
            <a:r>
              <a:rPr lang="en-US" sz="3200" dirty="0"/>
              <a:t>User Interface</a:t>
            </a:r>
          </a:p>
          <a:p>
            <a:r>
              <a:rPr lang="en-US" sz="3200" dirty="0"/>
              <a:t>AI Content Generation</a:t>
            </a:r>
          </a:p>
          <a:p>
            <a:r>
              <a:rPr lang="en-US" sz="3200" dirty="0"/>
              <a:t>Adaptive Algorithms </a:t>
            </a:r>
          </a:p>
          <a:p>
            <a:pPr marL="0" indent="0">
              <a:buNone/>
            </a:pPr>
            <a:endParaRPr lang="en-US" sz="3200" dirty="0"/>
          </a:p>
        </p:txBody>
      </p:sp>
    </p:spTree>
    <p:extLst>
      <p:ext uri="{BB962C8B-B14F-4D97-AF65-F5344CB8AC3E}">
        <p14:creationId xmlns:p14="http://schemas.microsoft.com/office/powerpoint/2010/main" val="161962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03041-4526-206E-E5FE-58CCD9C862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222B0C-6E9B-6273-F3A0-EAE39A0CDB28}"/>
              </a:ext>
            </a:extLst>
          </p:cNvPr>
          <p:cNvSpPr>
            <a:spLocks noGrp="1"/>
          </p:cNvSpPr>
          <p:nvPr>
            <p:ph type="title"/>
          </p:nvPr>
        </p:nvSpPr>
        <p:spPr>
          <a:xfrm>
            <a:off x="7512000" y="0"/>
            <a:ext cx="4680000" cy="6724891"/>
          </a:xfrm>
        </p:spPr>
        <p:txBody>
          <a:bodyPr>
            <a:normAutofit/>
          </a:bodyPr>
          <a:lstStyle/>
          <a:p>
            <a:pPr algn="ctr"/>
            <a:r>
              <a:rPr lang="en-US" sz="5100" dirty="0"/>
              <a:t>UML DIAGRAM </a:t>
            </a:r>
          </a:p>
        </p:txBody>
      </p:sp>
      <p:pic>
        <p:nvPicPr>
          <p:cNvPr id="13" name="Content Placeholder 12">
            <a:extLst>
              <a:ext uri="{FF2B5EF4-FFF2-40B4-BE49-F238E27FC236}">
                <a16:creationId xmlns:a16="http://schemas.microsoft.com/office/drawing/2014/main" id="{6516CBD0-3ACB-875C-8CE3-CA4DA3978C98}"/>
              </a:ext>
            </a:extLst>
          </p:cNvPr>
          <p:cNvPicPr>
            <a:picLocks noGrp="1" noChangeAspect="1"/>
          </p:cNvPicPr>
          <p:nvPr>
            <p:ph idx="1"/>
          </p:nvPr>
        </p:nvPicPr>
        <p:blipFill>
          <a:blip r:embed="rId2"/>
          <a:stretch>
            <a:fillRect/>
          </a:stretch>
        </p:blipFill>
        <p:spPr>
          <a:xfrm>
            <a:off x="0" y="0"/>
            <a:ext cx="7512000" cy="6724891"/>
          </a:xfrm>
        </p:spPr>
      </p:pic>
    </p:spTree>
    <p:extLst>
      <p:ext uri="{BB962C8B-B14F-4D97-AF65-F5344CB8AC3E}">
        <p14:creationId xmlns:p14="http://schemas.microsoft.com/office/powerpoint/2010/main" val="394550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7416478" y="0"/>
            <a:ext cx="4775522" cy="6721473"/>
          </a:xfrm>
          <a:gradFill>
            <a:gsLst>
              <a:gs pos="1000">
                <a:schemeClr val="tx1">
                  <a:lumMod val="85000"/>
                  <a:lumOff val="15000"/>
                </a:schemeClr>
              </a:gs>
              <a:gs pos="100000">
                <a:schemeClr val="accent2">
                  <a:lumMod val="50000"/>
                </a:schemeClr>
              </a:gs>
            </a:gsLst>
          </a:gradFill>
        </p:spPr>
        <p:txBody>
          <a:bodyPr>
            <a:normAutofit/>
          </a:bodyPr>
          <a:lstStyle/>
          <a:p>
            <a:pPr algn="ctr"/>
            <a:r>
              <a:rPr lang="en-US" sz="5100" dirty="0">
                <a:solidFill>
                  <a:schemeClr val="bg1"/>
                </a:solidFill>
              </a:rPr>
              <a:t>Overview</a:t>
            </a:r>
          </a:p>
        </p:txBody>
      </p:sp>
      <p:sp>
        <p:nvSpPr>
          <p:cNvPr id="4" name="Content Placeholder 3">
            <a:extLst>
              <a:ext uri="{FF2B5EF4-FFF2-40B4-BE49-F238E27FC236}">
                <a16:creationId xmlns:a16="http://schemas.microsoft.com/office/drawing/2014/main" id="{CB037505-C7C6-62AA-A897-4105ECD2F24F}"/>
              </a:ext>
            </a:extLst>
          </p:cNvPr>
          <p:cNvSpPr>
            <a:spLocks noGrp="1"/>
          </p:cNvSpPr>
          <p:nvPr>
            <p:ph idx="1"/>
          </p:nvPr>
        </p:nvSpPr>
        <p:spPr>
          <a:xfrm>
            <a:off x="838201" y="365124"/>
            <a:ext cx="4775522" cy="5984875"/>
          </a:xfrm>
        </p:spPr>
        <p:txBody>
          <a:bodyPr>
            <a:normAutofit fontScale="25000" lnSpcReduction="20000"/>
          </a:bodyPr>
          <a:lstStyle/>
          <a:p>
            <a:pPr algn="just"/>
            <a:endParaRPr lang="en-US" sz="8600" dirty="0">
              <a:latin typeface="Bahnschrift Condensed" panose="020B0502040204020203" pitchFamily="34" charset="0"/>
            </a:endParaRPr>
          </a:p>
          <a:p>
            <a:pPr algn="just"/>
            <a:endParaRPr lang="en-US" sz="8600" dirty="0">
              <a:latin typeface="Bahnschrift Condensed" panose="020B0502040204020203" pitchFamily="34" charset="0"/>
            </a:endParaRPr>
          </a:p>
          <a:p>
            <a:pPr algn="just"/>
            <a:endParaRPr lang="en-US" sz="8600" dirty="0">
              <a:latin typeface="Bahnschrift Condensed" panose="020B0502040204020203" pitchFamily="34" charset="0"/>
            </a:endParaRPr>
          </a:p>
          <a:p>
            <a:pPr algn="just"/>
            <a:endParaRPr lang="en-US" sz="8600" dirty="0">
              <a:latin typeface="Bahnschrift Condensed" panose="020B0502040204020203" pitchFamily="34" charset="0"/>
            </a:endParaRPr>
          </a:p>
          <a:p>
            <a:pPr algn="just"/>
            <a:r>
              <a:rPr lang="en-US" sz="8600" dirty="0">
                <a:latin typeface="Bahnschrift Condensed" panose="020B0502040204020203" pitchFamily="34" charset="0"/>
              </a:rPr>
              <a:t>Introduction</a:t>
            </a:r>
          </a:p>
          <a:p>
            <a:pPr algn="just"/>
            <a:r>
              <a:rPr lang="en-US" sz="8600" dirty="0">
                <a:latin typeface="Bahnschrift Condensed" panose="020B0502040204020203" pitchFamily="34" charset="0"/>
              </a:rPr>
              <a:t>Problem Statement</a:t>
            </a:r>
          </a:p>
          <a:p>
            <a:pPr algn="just"/>
            <a:r>
              <a:rPr lang="en-US" sz="8600" dirty="0">
                <a:latin typeface="Bahnschrift Condensed" panose="020B0502040204020203" pitchFamily="34" charset="0"/>
              </a:rPr>
              <a:t>Motivation</a:t>
            </a:r>
          </a:p>
          <a:p>
            <a:pPr algn="just"/>
            <a:r>
              <a:rPr lang="en-US" sz="8600" dirty="0">
                <a:latin typeface="Bahnschrift Condensed" panose="020B0502040204020203" pitchFamily="34" charset="0"/>
              </a:rPr>
              <a:t>Scope </a:t>
            </a:r>
          </a:p>
          <a:p>
            <a:pPr algn="just"/>
            <a:r>
              <a:rPr lang="en-US" sz="8600" dirty="0">
                <a:latin typeface="Bahnschrift Condensed" panose="020B0502040204020203" pitchFamily="34" charset="0"/>
              </a:rPr>
              <a:t>Objectives </a:t>
            </a:r>
          </a:p>
          <a:p>
            <a:pPr algn="just"/>
            <a:r>
              <a:rPr lang="en-US" sz="8800" dirty="0"/>
              <a:t>Feasibility</a:t>
            </a:r>
            <a:endParaRPr lang="en-US" sz="8600" dirty="0">
              <a:latin typeface="Bahnschrift Condensed" panose="020B0502040204020203" pitchFamily="34" charset="0"/>
            </a:endParaRPr>
          </a:p>
          <a:p>
            <a:pPr algn="just"/>
            <a:r>
              <a:rPr lang="en-US" sz="8600" dirty="0">
                <a:latin typeface="Bahnschrift Condensed" panose="020B0502040204020203" pitchFamily="34" charset="0"/>
              </a:rPr>
              <a:t>Literature Survey</a:t>
            </a:r>
          </a:p>
          <a:p>
            <a:pPr algn="just"/>
            <a:r>
              <a:rPr lang="en-US" sz="8600" dirty="0">
                <a:latin typeface="Bahnschrift Condensed" panose="020B0502040204020203" pitchFamily="34" charset="0"/>
              </a:rPr>
              <a:t>Model Architecture </a:t>
            </a:r>
          </a:p>
          <a:p>
            <a:pPr algn="just"/>
            <a:r>
              <a:rPr lang="en-US" sz="8600" dirty="0">
                <a:latin typeface="Bahnschrift Condensed" panose="020B0502040204020203" pitchFamily="34" charset="0"/>
              </a:rPr>
              <a:t>S/w used</a:t>
            </a:r>
          </a:p>
          <a:p>
            <a:pPr algn="just"/>
            <a:r>
              <a:rPr lang="en-US" sz="8600" dirty="0">
                <a:latin typeface="Bahnschrift Condensed" panose="020B0502040204020203" pitchFamily="34" charset="0"/>
              </a:rPr>
              <a:t>H/w </a:t>
            </a:r>
            <a:r>
              <a:rPr lang="en-IN" sz="8600" dirty="0">
                <a:latin typeface="Bahnschrift Condensed" panose="020B0502040204020203" pitchFamily="34" charset="0"/>
              </a:rPr>
              <a:t>required</a:t>
            </a:r>
          </a:p>
          <a:p>
            <a:pPr algn="just"/>
            <a:r>
              <a:rPr lang="en-US" sz="8600" dirty="0">
                <a:latin typeface="Bahnschrift Condensed" panose="020B0502040204020203" pitchFamily="34" charset="0"/>
              </a:rPr>
              <a:t>Proposed system</a:t>
            </a:r>
          </a:p>
          <a:p>
            <a:pPr algn="just"/>
            <a:r>
              <a:rPr lang="en-US" sz="8600" dirty="0">
                <a:latin typeface="Bahnschrift Condensed" panose="020B0502040204020203" pitchFamily="34" charset="0"/>
              </a:rPr>
              <a:t>UML Diagram</a:t>
            </a:r>
          </a:p>
          <a:p>
            <a:pPr algn="just"/>
            <a:r>
              <a:rPr lang="en-IN" sz="8600" dirty="0">
                <a:latin typeface="Bahnschrift Condensed" panose="020B0502040204020203" pitchFamily="34" charset="0"/>
              </a:rPr>
              <a:t>Detailed Working design</a:t>
            </a:r>
          </a:p>
          <a:p>
            <a:pPr algn="just"/>
            <a:r>
              <a:rPr lang="en-IN" sz="8600" dirty="0">
                <a:latin typeface="Bahnschrift Condensed" panose="020B0502040204020203" pitchFamily="34" charset="0"/>
              </a:rPr>
              <a:t>Dataset and training</a:t>
            </a:r>
          </a:p>
          <a:p>
            <a:pPr algn="just"/>
            <a:r>
              <a:rPr lang="en-IN" sz="8600" dirty="0">
                <a:latin typeface="Bahnschrift Condensed" panose="020B0502040204020203" pitchFamily="34" charset="0"/>
              </a:rPr>
              <a:t>Validation and testing</a:t>
            </a:r>
          </a:p>
          <a:p>
            <a:pPr algn="just"/>
            <a:r>
              <a:rPr lang="en-IN" sz="8600" dirty="0">
                <a:latin typeface="Bahnschrift Condensed" panose="020B0502040204020203" pitchFamily="34" charset="0"/>
              </a:rPr>
              <a:t>Output</a:t>
            </a:r>
          </a:p>
          <a:p>
            <a:pPr algn="just"/>
            <a:r>
              <a:rPr lang="en-IN" sz="8600" dirty="0">
                <a:latin typeface="Bahnschrift Condensed" panose="020B0502040204020203" pitchFamily="34" charset="0"/>
              </a:rPr>
              <a:t>Conclusion </a:t>
            </a:r>
          </a:p>
          <a:p>
            <a:pPr algn="just"/>
            <a:endParaRPr lang="en-US" sz="8600" dirty="0">
              <a:latin typeface="Bahnschrift Condensed" panose="020B0502040204020203" pitchFamily="34" charset="0"/>
            </a:endParaRPr>
          </a:p>
          <a:p>
            <a:pPr algn="just"/>
            <a:endParaRPr lang="en-US" sz="8600" dirty="0">
              <a:latin typeface="Bahnschrift Condensed" panose="020B0502040204020203" pitchFamily="34" charset="0"/>
            </a:endParaRPr>
          </a:p>
          <a:p>
            <a:pPr algn="just"/>
            <a:endParaRPr lang="en-US" sz="8600" dirty="0">
              <a:latin typeface="Bahnschrift Condensed" panose="020B0502040204020203" pitchFamily="34" charset="0"/>
            </a:endParaRPr>
          </a:p>
          <a:p>
            <a:pPr algn="just"/>
            <a:endParaRPr lang="en-US" sz="8600" dirty="0">
              <a:latin typeface="Bahnschrift Condensed" panose="020B0502040204020203" pitchFamily="34" charset="0"/>
            </a:endParaRPr>
          </a:p>
        </p:txBody>
      </p:sp>
    </p:spTree>
    <p:extLst>
      <p:ext uri="{BB962C8B-B14F-4D97-AF65-F5344CB8AC3E}">
        <p14:creationId xmlns:p14="http://schemas.microsoft.com/office/powerpoint/2010/main" val="408033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FC50E-03AA-709C-542E-11EDB8496F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C5FFBF-6083-56EC-2BB8-39ED89C10D80}"/>
              </a:ext>
            </a:extLst>
          </p:cNvPr>
          <p:cNvSpPr>
            <a:spLocks noGrp="1"/>
          </p:cNvSpPr>
          <p:nvPr>
            <p:ph type="title"/>
          </p:nvPr>
        </p:nvSpPr>
        <p:spPr>
          <a:xfrm>
            <a:off x="7512000" y="-1"/>
            <a:ext cx="4680000" cy="6759615"/>
          </a:xfrm>
        </p:spPr>
        <p:txBody>
          <a:bodyPr>
            <a:normAutofit/>
          </a:bodyPr>
          <a:lstStyle/>
          <a:p>
            <a:pPr algn="ctr"/>
            <a:r>
              <a:rPr lang="en-US" sz="5100" dirty="0"/>
              <a:t>DETAILED WORKING DESIGN </a:t>
            </a:r>
          </a:p>
        </p:txBody>
      </p:sp>
      <p:pic>
        <p:nvPicPr>
          <p:cNvPr id="6" name="Content Placeholder 5">
            <a:extLst>
              <a:ext uri="{FF2B5EF4-FFF2-40B4-BE49-F238E27FC236}">
                <a16:creationId xmlns:a16="http://schemas.microsoft.com/office/drawing/2014/main" id="{C148FE30-6C89-1942-4B0B-B759B0D9728F}"/>
              </a:ext>
            </a:extLst>
          </p:cNvPr>
          <p:cNvPicPr>
            <a:picLocks noGrp="1" noChangeAspect="1"/>
          </p:cNvPicPr>
          <p:nvPr>
            <p:ph idx="1"/>
          </p:nvPr>
        </p:nvPicPr>
        <p:blipFill>
          <a:blip r:embed="rId2"/>
          <a:stretch>
            <a:fillRect/>
          </a:stretch>
        </p:blipFill>
        <p:spPr>
          <a:xfrm>
            <a:off x="0" y="0"/>
            <a:ext cx="7512000" cy="6759615"/>
          </a:xfrm>
        </p:spPr>
      </p:pic>
    </p:spTree>
    <p:extLst>
      <p:ext uri="{BB962C8B-B14F-4D97-AF65-F5344CB8AC3E}">
        <p14:creationId xmlns:p14="http://schemas.microsoft.com/office/powerpoint/2010/main" val="139557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D5A25-1C89-ACA5-1F99-096A3CF2DD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5F8599-BCE9-93B4-369E-66EB3A55ABFA}"/>
              </a:ext>
            </a:extLst>
          </p:cNvPr>
          <p:cNvSpPr>
            <a:spLocks noGrp="1"/>
          </p:cNvSpPr>
          <p:nvPr>
            <p:ph type="title"/>
          </p:nvPr>
        </p:nvSpPr>
        <p:spPr>
          <a:xfrm>
            <a:off x="7512000" y="1"/>
            <a:ext cx="4680000" cy="6713316"/>
          </a:xfrm>
        </p:spPr>
        <p:txBody>
          <a:bodyPr>
            <a:normAutofit/>
          </a:bodyPr>
          <a:lstStyle/>
          <a:p>
            <a:pPr algn="ctr"/>
            <a:r>
              <a:rPr lang="en-US" sz="5100" dirty="0"/>
              <a:t>DATASET &amp;</a:t>
            </a:r>
            <a:br>
              <a:rPr lang="en-US" sz="5100" dirty="0"/>
            </a:br>
            <a:r>
              <a:rPr lang="en-US" sz="5100" dirty="0"/>
              <a:t>MODEL </a:t>
            </a:r>
            <a:r>
              <a:rPr lang="en-IN" sz="5100" dirty="0"/>
              <a:t>TRAINING </a:t>
            </a:r>
            <a:endParaRPr lang="en-US" sz="5100" dirty="0"/>
          </a:p>
        </p:txBody>
      </p:sp>
      <p:pic>
        <p:nvPicPr>
          <p:cNvPr id="6" name="Content Placeholder 5">
            <a:extLst>
              <a:ext uri="{FF2B5EF4-FFF2-40B4-BE49-F238E27FC236}">
                <a16:creationId xmlns:a16="http://schemas.microsoft.com/office/drawing/2014/main" id="{18027226-A732-427E-37C6-CB8712CFC165}"/>
              </a:ext>
            </a:extLst>
          </p:cNvPr>
          <p:cNvPicPr>
            <a:picLocks noGrp="1" noChangeAspect="1"/>
          </p:cNvPicPr>
          <p:nvPr>
            <p:ph idx="1"/>
          </p:nvPr>
        </p:nvPicPr>
        <p:blipFill>
          <a:blip r:embed="rId2"/>
          <a:stretch>
            <a:fillRect/>
          </a:stretch>
        </p:blipFill>
        <p:spPr>
          <a:xfrm>
            <a:off x="-104172" y="1"/>
            <a:ext cx="7616172" cy="6713316"/>
          </a:xfrm>
        </p:spPr>
      </p:pic>
    </p:spTree>
    <p:extLst>
      <p:ext uri="{BB962C8B-B14F-4D97-AF65-F5344CB8AC3E}">
        <p14:creationId xmlns:p14="http://schemas.microsoft.com/office/powerpoint/2010/main" val="113815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BE444-0520-B22A-A6A9-001693FDBF8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305FC2-DD75-4AF6-D1A1-F1DB5BDDA4BB}"/>
              </a:ext>
            </a:extLst>
          </p:cNvPr>
          <p:cNvSpPr>
            <a:spLocks noGrp="1"/>
          </p:cNvSpPr>
          <p:nvPr>
            <p:ph idx="1"/>
          </p:nvPr>
        </p:nvSpPr>
        <p:spPr>
          <a:xfrm>
            <a:off x="628621" y="703452"/>
            <a:ext cx="10624593" cy="6154548"/>
          </a:xfrm>
        </p:spPr>
        <p:txBody>
          <a:bodyPr>
            <a:normAutofit/>
          </a:bodyPr>
          <a:lstStyle/>
          <a:p>
            <a:pPr marL="0" indent="0">
              <a:buNone/>
            </a:pPr>
            <a:r>
              <a:rPr lang="en-US" sz="2400" dirty="0"/>
              <a:t>This is where model truly learns! The quality and diversity of  images directly impact how well YOLOv11 model performs.</a:t>
            </a:r>
          </a:p>
          <a:p>
            <a:r>
              <a:rPr lang="en-US" sz="2400" b="1" dirty="0"/>
              <a:t>Quantity &amp; Diversity are Key:</a:t>
            </a:r>
            <a:r>
              <a:rPr lang="en-US" sz="2400" dirty="0"/>
              <a:t> </a:t>
            </a:r>
          </a:p>
          <a:p>
            <a:pPr lvl="1"/>
            <a:r>
              <a:rPr lang="en-US" sz="2000" dirty="0"/>
              <a:t>Start with </a:t>
            </a:r>
            <a:r>
              <a:rPr lang="en-US" sz="2000" b="1" dirty="0"/>
              <a:t>30+ images per class</a:t>
            </a:r>
            <a:r>
              <a:rPr lang="en-US" sz="2000" dirty="0"/>
              <a:t>, but aim for </a:t>
            </a:r>
            <a:r>
              <a:rPr lang="en-US" sz="2000" b="1" dirty="0"/>
              <a:t>hundreds or thousands</a:t>
            </a:r>
            <a:r>
              <a:rPr lang="en-US" sz="2000" dirty="0"/>
              <a:t> for robust real-world performance.</a:t>
            </a:r>
          </a:p>
          <a:p>
            <a:pPr lvl="1"/>
            <a:r>
              <a:rPr lang="en-US" sz="2000" dirty="0"/>
              <a:t>Capture images with wide </a:t>
            </a:r>
            <a:r>
              <a:rPr lang="en-US" sz="2000" b="1" dirty="0"/>
              <a:t>variations</a:t>
            </a:r>
            <a:r>
              <a:rPr lang="en-US" sz="2000" dirty="0"/>
              <a:t>: </a:t>
            </a:r>
          </a:p>
          <a:p>
            <a:pPr lvl="2"/>
            <a:r>
              <a:rPr lang="en-US" sz="1800" b="1" dirty="0"/>
              <a:t>Lighting:</a:t>
            </a:r>
            <a:r>
              <a:rPr lang="en-US" sz="1800" dirty="0"/>
              <a:t> Bright sun, shadows, indoor, low light.</a:t>
            </a:r>
          </a:p>
          <a:p>
            <a:pPr lvl="2"/>
            <a:r>
              <a:rPr lang="en-US" sz="1800" b="1" dirty="0"/>
              <a:t>Backgrounds:</a:t>
            </a:r>
            <a:r>
              <a:rPr lang="en-US" sz="1800" dirty="0"/>
              <a:t> Cluttered, plain, different textures.</a:t>
            </a:r>
          </a:p>
          <a:p>
            <a:pPr lvl="2"/>
            <a:r>
              <a:rPr lang="en-US" sz="1800" b="1" dirty="0"/>
              <a:t>Angles &amp; Perspectives:</a:t>
            </a:r>
            <a:r>
              <a:rPr lang="en-US" sz="1800" dirty="0"/>
              <a:t> Front, back, sides, top, close-up, far away.</a:t>
            </a:r>
          </a:p>
          <a:p>
            <a:pPr lvl="2"/>
            <a:r>
              <a:rPr lang="en-US" sz="1800" b="1" dirty="0"/>
              <a:t>Occlusion:</a:t>
            </a:r>
            <a:r>
              <a:rPr lang="en-US" sz="1800" dirty="0"/>
              <a:t> Objects partially blocked.</a:t>
            </a:r>
          </a:p>
          <a:p>
            <a:pPr lvl="2"/>
            <a:r>
              <a:rPr lang="en-US" sz="1800" b="1" dirty="0"/>
              <a:t>Scale:</a:t>
            </a:r>
            <a:r>
              <a:rPr lang="en-US" sz="1800" dirty="0"/>
              <a:t> Objects at different sizes within the frame.</a:t>
            </a:r>
          </a:p>
          <a:p>
            <a:r>
              <a:rPr lang="en-US" sz="2400" b="1" dirty="0"/>
              <a:t>Mimic Real-World Conditions:</a:t>
            </a:r>
            <a:r>
              <a:rPr lang="en-US" sz="2400" dirty="0"/>
              <a:t> Collect data under the same conditions your model will operate in (e.g., if it's for outdoor surveillance, use outdoor footage).</a:t>
            </a:r>
          </a:p>
          <a:p>
            <a:endParaRPr lang="en-US" sz="2400" dirty="0"/>
          </a:p>
        </p:txBody>
      </p:sp>
      <p:sp>
        <p:nvSpPr>
          <p:cNvPr id="2" name="TextBox 1">
            <a:extLst>
              <a:ext uri="{FF2B5EF4-FFF2-40B4-BE49-F238E27FC236}">
                <a16:creationId xmlns:a16="http://schemas.microsoft.com/office/drawing/2014/main" id="{C458B5CD-279A-A3B6-C1EE-B80C67BAE60F}"/>
              </a:ext>
            </a:extLst>
          </p:cNvPr>
          <p:cNvSpPr txBox="1"/>
          <p:nvPr/>
        </p:nvSpPr>
        <p:spPr>
          <a:xfrm>
            <a:off x="628621" y="169673"/>
            <a:ext cx="5017008" cy="461665"/>
          </a:xfrm>
          <a:prstGeom prst="rect">
            <a:avLst/>
          </a:prstGeom>
          <a:noFill/>
        </p:spPr>
        <p:txBody>
          <a:bodyPr wrap="square" rtlCol="0">
            <a:spAutoFit/>
          </a:bodyPr>
          <a:lstStyle/>
          <a:p>
            <a:r>
              <a:rPr lang="en-US" sz="2400" b="1" dirty="0">
                <a:solidFill>
                  <a:srgbClr val="00B050"/>
                </a:solidFill>
              </a:rPr>
              <a:t>Step1:- Data Collection for YOLOv11</a:t>
            </a:r>
          </a:p>
        </p:txBody>
      </p:sp>
    </p:spTree>
    <p:extLst>
      <p:ext uri="{BB962C8B-B14F-4D97-AF65-F5344CB8AC3E}">
        <p14:creationId xmlns:p14="http://schemas.microsoft.com/office/powerpoint/2010/main" val="265806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C7AA75-0721-AFEA-6FF0-82088A95266E}"/>
              </a:ext>
            </a:extLst>
          </p:cNvPr>
          <p:cNvSpPr>
            <a:spLocks noGrp="1" noChangeArrowheads="1"/>
          </p:cNvSpPr>
          <p:nvPr>
            <p:ph idx="1"/>
          </p:nvPr>
        </p:nvSpPr>
        <p:spPr bwMode="auto">
          <a:xfrm>
            <a:off x="585216" y="810056"/>
            <a:ext cx="10771632" cy="6463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None/>
            </a:pPr>
            <a:r>
              <a:rPr lang="en-US" altLang="en-US" sz="1800" dirty="0">
                <a:latin typeface="Arial" panose="020B0604020202020204" pitchFamily="34" charset="0"/>
              </a:rPr>
              <a:t>Accurate and consistent labeling teaches model precisely what to detect.</a:t>
            </a:r>
          </a:p>
          <a:p>
            <a:pPr marL="0" lvl="0" indent="0" eaLnBrk="0" fontAlgn="base" hangingPunct="0">
              <a:lnSpc>
                <a:spcPct val="100000"/>
              </a:lnSpc>
              <a:spcBef>
                <a:spcPct val="0"/>
              </a:spcBef>
              <a:spcAft>
                <a:spcPct val="0"/>
              </a:spcAft>
              <a:buClrTx/>
              <a:buNone/>
            </a:pPr>
            <a:r>
              <a:rPr lang="en-US" altLang="en-US" sz="1800" b="1" dirty="0">
                <a:latin typeface="Arial" panose="020B0604020202020204" pitchFamily="34" charset="0"/>
              </a:rPr>
              <a:t>Tool:</a:t>
            </a:r>
            <a:r>
              <a:rPr lang="en-US" altLang="en-US" sz="1800" dirty="0">
                <a:latin typeface="Arial" panose="020B0604020202020204" pitchFamily="34" charset="0"/>
              </a:rPr>
              <a:t> Use makesense.ai (free, web-based) for efficient annotation. </a:t>
            </a:r>
          </a:p>
          <a:p>
            <a:pPr marL="0" lvl="0" indent="0" eaLnBrk="0" fontAlgn="base" hangingPunct="0">
              <a:lnSpc>
                <a:spcPct val="100000"/>
              </a:lnSpc>
              <a:spcBef>
                <a:spcPct val="0"/>
              </a:spcBef>
              <a:spcAft>
                <a:spcPct val="0"/>
              </a:spcAft>
              <a:buClrTx/>
              <a:buNone/>
            </a:pPr>
            <a:r>
              <a:rPr lang="en-US" altLang="en-US" sz="1800" b="1" dirty="0">
                <a:latin typeface="Arial" panose="020B0604020202020204" pitchFamily="34" charset="0"/>
              </a:rPr>
              <a:t>Process:</a:t>
            </a:r>
            <a:r>
              <a:rPr lang="en-US" altLang="en-US" sz="1800" dirty="0">
                <a:latin typeface="Arial" panose="020B0604020202020204" pitchFamily="34" charset="0"/>
              </a:rPr>
              <a:t> Upload Images: Get your collected images onto the platform. </a:t>
            </a:r>
          </a:p>
          <a:p>
            <a:pPr marL="0" lvl="0" indent="0" eaLnBrk="0" fontAlgn="base" hangingPunct="0">
              <a:lnSpc>
                <a:spcPct val="100000"/>
              </a:lnSpc>
              <a:spcBef>
                <a:spcPct val="0"/>
              </a:spcBef>
              <a:spcAft>
                <a:spcPct val="0"/>
              </a:spcAft>
              <a:buClrTx/>
              <a:buNone/>
            </a:pPr>
            <a:r>
              <a:rPr lang="en-US" altLang="en-US" sz="1800" b="1" dirty="0">
                <a:latin typeface="Arial" panose="020B0604020202020204" pitchFamily="34" charset="0"/>
              </a:rPr>
              <a:t>Define Labels:</a:t>
            </a:r>
            <a:r>
              <a:rPr lang="en-US" altLang="en-US" sz="1800" dirty="0">
                <a:latin typeface="Arial" panose="020B0604020202020204" pitchFamily="34" charset="0"/>
              </a:rPr>
              <a:t> Create clear names for each class (e.g., "A", "B", "C" for ASL). The order defines their </a:t>
            </a:r>
            <a:r>
              <a:rPr lang="en-US" altLang="en-US" sz="1800" dirty="0" err="1">
                <a:latin typeface="Arial" panose="020B0604020202020204" pitchFamily="34" charset="0"/>
              </a:rPr>
              <a:t>class_id</a:t>
            </a:r>
            <a:r>
              <a:rPr lang="en-US" altLang="en-US" sz="1800" dirty="0">
                <a:latin typeface="Arial" panose="020B0604020202020204" pitchFamily="34" charset="0"/>
              </a:rPr>
              <a:t> (0, 1, 2...). </a:t>
            </a:r>
          </a:p>
          <a:p>
            <a:pPr marL="0" lvl="0" indent="0" eaLnBrk="0" fontAlgn="base" hangingPunct="0">
              <a:lnSpc>
                <a:spcPct val="100000"/>
              </a:lnSpc>
              <a:spcBef>
                <a:spcPct val="0"/>
              </a:spcBef>
              <a:spcAft>
                <a:spcPct val="0"/>
              </a:spcAft>
              <a:buClrTx/>
              <a:buNone/>
            </a:pPr>
            <a:r>
              <a:rPr lang="en-US" altLang="en-US" sz="1800" b="1" dirty="0">
                <a:latin typeface="Arial" panose="020B0604020202020204" pitchFamily="34" charset="0"/>
              </a:rPr>
              <a:t>Draw Tight Bounding Boxes:</a:t>
            </a:r>
            <a:r>
              <a:rPr lang="en-US" altLang="en-US" sz="1800" dirty="0">
                <a:latin typeface="Arial" panose="020B0604020202020204" pitchFamily="34" charset="0"/>
              </a:rPr>
              <a:t> Draw a box tightly around every instance of your object in an image. </a:t>
            </a:r>
          </a:p>
          <a:p>
            <a:pPr marL="0" lvl="0" indent="0" eaLnBrk="0" fontAlgn="base" hangingPunct="0">
              <a:lnSpc>
                <a:spcPct val="100000"/>
              </a:lnSpc>
              <a:spcBef>
                <a:spcPct val="0"/>
              </a:spcBef>
              <a:spcAft>
                <a:spcPct val="0"/>
              </a:spcAft>
              <a:buClrTx/>
              <a:buNone/>
            </a:pPr>
            <a:r>
              <a:rPr lang="en-US" altLang="en-US" sz="1800" dirty="0">
                <a:latin typeface="Arial" panose="020B0604020202020204" pitchFamily="34" charset="0"/>
              </a:rPr>
              <a:t>Maintain consistency across all labels (e.g., how to handle partial occlusion). </a:t>
            </a:r>
          </a:p>
          <a:p>
            <a:pPr marL="0" lvl="0" indent="0" eaLnBrk="0" fontAlgn="base" hangingPunct="0">
              <a:lnSpc>
                <a:spcPct val="100000"/>
              </a:lnSpc>
              <a:spcBef>
                <a:spcPct val="0"/>
              </a:spcBef>
              <a:spcAft>
                <a:spcPct val="0"/>
              </a:spcAft>
              <a:buClrTx/>
              <a:buNone/>
            </a:pPr>
            <a:r>
              <a:rPr lang="en-US" altLang="en-US" sz="1800" b="1" dirty="0">
                <a:latin typeface="Arial" panose="020B0604020202020204" pitchFamily="34" charset="0"/>
              </a:rPr>
              <a:t>Export in YOLO Format:</a:t>
            </a:r>
            <a:r>
              <a:rPr lang="en-US" altLang="en-US" sz="1800" dirty="0">
                <a:latin typeface="Arial" panose="020B0604020202020204" pitchFamily="34" charset="0"/>
              </a:rPr>
              <a:t> This creates a .txt file for each image. </a:t>
            </a:r>
          </a:p>
          <a:p>
            <a:pPr marL="0" lvl="0" indent="0" eaLnBrk="0" fontAlgn="base" hangingPunct="0">
              <a:lnSpc>
                <a:spcPct val="100000"/>
              </a:lnSpc>
              <a:spcBef>
                <a:spcPct val="0"/>
              </a:spcBef>
              <a:spcAft>
                <a:spcPct val="0"/>
              </a:spcAft>
              <a:buClrTx/>
              <a:buNone/>
            </a:pPr>
            <a:r>
              <a:rPr lang="en-US" altLang="en-US" sz="1800" dirty="0">
                <a:latin typeface="Arial" panose="020B0604020202020204" pitchFamily="34" charset="0"/>
              </a:rPr>
              <a:t>Each line in the .txt file represents one object: </a:t>
            </a:r>
            <a:r>
              <a:rPr lang="en-US" altLang="en-US" sz="1800" dirty="0" err="1">
                <a:latin typeface="Arial" panose="020B0604020202020204" pitchFamily="34" charset="0"/>
              </a:rPr>
              <a:t>class_id</a:t>
            </a:r>
            <a:r>
              <a:rPr lang="en-US" altLang="en-US" sz="1800" dirty="0">
                <a:latin typeface="Arial" panose="020B0604020202020204" pitchFamily="34" charset="0"/>
              </a:rPr>
              <a:t> </a:t>
            </a:r>
            <a:r>
              <a:rPr lang="en-US" altLang="en-US" sz="1800" dirty="0" err="1">
                <a:latin typeface="Arial" panose="020B0604020202020204" pitchFamily="34" charset="0"/>
              </a:rPr>
              <a:t>x_center</a:t>
            </a:r>
            <a:r>
              <a:rPr lang="en-US" altLang="en-US" sz="1800" dirty="0">
                <a:latin typeface="Arial" panose="020B0604020202020204" pitchFamily="34" charset="0"/>
              </a:rPr>
              <a:t> </a:t>
            </a:r>
            <a:r>
              <a:rPr lang="en-US" altLang="en-US" sz="1800" dirty="0" err="1">
                <a:latin typeface="Arial" panose="020B0604020202020204" pitchFamily="34" charset="0"/>
              </a:rPr>
              <a:t>y_center</a:t>
            </a:r>
            <a:r>
              <a:rPr lang="en-US" altLang="en-US" sz="1800" dirty="0">
                <a:latin typeface="Arial" panose="020B0604020202020204" pitchFamily="34" charset="0"/>
              </a:rPr>
              <a:t> width height </a:t>
            </a:r>
          </a:p>
          <a:p>
            <a:pPr marL="0" lvl="0" indent="0" eaLnBrk="0" fontAlgn="base" hangingPunct="0">
              <a:lnSpc>
                <a:spcPct val="100000"/>
              </a:lnSpc>
              <a:spcBef>
                <a:spcPct val="0"/>
              </a:spcBef>
              <a:spcAft>
                <a:spcPct val="0"/>
              </a:spcAft>
              <a:buClrTx/>
              <a:buNone/>
            </a:pPr>
            <a:r>
              <a:rPr lang="en-US" altLang="en-US" sz="1800" dirty="0">
                <a:latin typeface="Arial" panose="020B0604020202020204" pitchFamily="34" charset="0"/>
              </a:rPr>
              <a:t>All values (except </a:t>
            </a:r>
            <a:r>
              <a:rPr lang="en-US" altLang="en-US" sz="1800" dirty="0" err="1">
                <a:latin typeface="Arial" panose="020B0604020202020204" pitchFamily="34" charset="0"/>
              </a:rPr>
              <a:t>class_id</a:t>
            </a:r>
            <a:r>
              <a:rPr lang="en-US" altLang="en-US" sz="1800" dirty="0">
                <a:latin typeface="Arial" panose="020B0604020202020204" pitchFamily="34" charset="0"/>
              </a:rPr>
              <a:t>) are normalized (between 0 and 1) based on image dimensions. </a:t>
            </a:r>
          </a:p>
          <a:p>
            <a:pPr marL="0" lvl="0" indent="0" eaLnBrk="0" fontAlgn="base" hangingPunct="0">
              <a:lnSpc>
                <a:spcPct val="100000"/>
              </a:lnSpc>
              <a:spcBef>
                <a:spcPct val="0"/>
              </a:spcBef>
              <a:spcAft>
                <a:spcPct val="0"/>
              </a:spcAft>
              <a:buClrTx/>
              <a:buNone/>
            </a:pPr>
            <a:r>
              <a:rPr lang="en-US" altLang="en-US" sz="1800" b="1" dirty="0">
                <a:latin typeface="Arial" panose="020B0604020202020204" pitchFamily="34" charset="0"/>
              </a:rPr>
              <a:t>Output Structure:</a:t>
            </a:r>
            <a:r>
              <a:rPr lang="en-US" altLang="en-US" sz="1800" dirty="0">
                <a:latin typeface="Arial" panose="020B0604020202020204" pitchFamily="34" charset="0"/>
              </a:rPr>
              <a:t> Your final dataset should look like this, ready for training: </a:t>
            </a:r>
          </a:p>
          <a:p>
            <a:pPr marL="0" lvl="0" indent="0" eaLnBrk="0" fontAlgn="base" hangingPunct="0">
              <a:lnSpc>
                <a:spcPct val="100000"/>
              </a:lnSpc>
              <a:spcBef>
                <a:spcPct val="0"/>
              </a:spcBef>
              <a:spcAft>
                <a:spcPct val="0"/>
              </a:spcAft>
              <a:buClrTx/>
              <a:buNone/>
            </a:pPr>
            <a:endParaRPr lang="en-US" altLang="en-US" sz="1800" dirty="0">
              <a:latin typeface="Arial" panose="020B0604020202020204" pitchFamily="34" charset="0"/>
            </a:endParaRPr>
          </a:p>
          <a:p>
            <a:pPr marL="0" lvl="0" indent="0" eaLnBrk="0" fontAlgn="base" hangingPunct="0">
              <a:lnSpc>
                <a:spcPct val="100000"/>
              </a:lnSpc>
              <a:spcBef>
                <a:spcPct val="0"/>
              </a:spcBef>
              <a:spcAft>
                <a:spcPct val="0"/>
              </a:spcAft>
              <a:buClrTx/>
              <a:buNone/>
            </a:pPr>
            <a:r>
              <a:rPr lang="en-US" altLang="en-US" sz="1800" dirty="0">
                <a:latin typeface="Arial" panose="020B0604020202020204" pitchFamily="34" charset="0"/>
              </a:rPr>
              <a:t>dataset/</a:t>
            </a:r>
          </a:p>
          <a:p>
            <a:pPr marL="0" lvl="0" indent="0" eaLnBrk="0" fontAlgn="base" hangingPunct="0">
              <a:lnSpc>
                <a:spcPct val="100000"/>
              </a:lnSpc>
              <a:spcBef>
                <a:spcPct val="0"/>
              </a:spcBef>
              <a:spcAft>
                <a:spcPct val="0"/>
              </a:spcAft>
              <a:buClrTx/>
              <a:buNone/>
            </a:pPr>
            <a:r>
              <a:rPr lang="en-US" altLang="en-US" sz="1800" dirty="0">
                <a:latin typeface="Arial" panose="020B0604020202020204" pitchFamily="34" charset="0"/>
              </a:rPr>
              <a:t> ├── images/ </a:t>
            </a:r>
          </a:p>
          <a:p>
            <a:pPr marL="0" lvl="0" indent="0" eaLnBrk="0" fontAlgn="base" hangingPunct="0">
              <a:lnSpc>
                <a:spcPct val="100000"/>
              </a:lnSpc>
              <a:spcBef>
                <a:spcPct val="0"/>
              </a:spcBef>
              <a:spcAft>
                <a:spcPct val="0"/>
              </a:spcAft>
              <a:buClrTx/>
              <a:buNone/>
            </a:pPr>
            <a:r>
              <a:rPr lang="en-US" altLang="en-US" sz="1800" dirty="0">
                <a:latin typeface="Arial" panose="020B0604020202020204" pitchFamily="34" charset="0"/>
              </a:rPr>
              <a:t>	 ├── image1.jpg </a:t>
            </a:r>
          </a:p>
          <a:p>
            <a:pPr marL="0" lvl="0" indent="0" eaLnBrk="0" fontAlgn="base" hangingPunct="0">
              <a:lnSpc>
                <a:spcPct val="100000"/>
              </a:lnSpc>
              <a:spcBef>
                <a:spcPct val="0"/>
              </a:spcBef>
              <a:spcAft>
                <a:spcPct val="0"/>
              </a:spcAft>
              <a:buClrTx/>
              <a:buNone/>
            </a:pPr>
            <a:r>
              <a:rPr lang="en-US" altLang="en-US" sz="1800" dirty="0">
                <a:latin typeface="Arial" panose="020B0604020202020204" pitchFamily="34" charset="0"/>
              </a:rPr>
              <a:t>       	  └── ... </a:t>
            </a:r>
          </a:p>
          <a:p>
            <a:pPr marL="0" lvl="0" indent="0" eaLnBrk="0" fontAlgn="base" hangingPunct="0">
              <a:lnSpc>
                <a:spcPct val="100000"/>
              </a:lnSpc>
              <a:spcBef>
                <a:spcPct val="0"/>
              </a:spcBef>
              <a:spcAft>
                <a:spcPct val="0"/>
              </a:spcAft>
              <a:buClrTx/>
              <a:buNone/>
            </a:pPr>
            <a:r>
              <a:rPr lang="en-US" altLang="en-US" sz="1800" dirty="0">
                <a:latin typeface="Arial" panose="020B0604020202020204" pitchFamily="34" charset="0"/>
              </a:rPr>
              <a:t>	       └── </a:t>
            </a:r>
          </a:p>
          <a:p>
            <a:pPr marL="0" lvl="0" indent="0" eaLnBrk="0" fontAlgn="base" hangingPunct="0">
              <a:lnSpc>
                <a:spcPct val="100000"/>
              </a:lnSpc>
              <a:spcBef>
                <a:spcPct val="0"/>
              </a:spcBef>
              <a:spcAft>
                <a:spcPct val="0"/>
              </a:spcAft>
              <a:buClrTx/>
              <a:buNone/>
            </a:pPr>
            <a:r>
              <a:rPr lang="en-US" altLang="en-US" sz="1800" dirty="0">
                <a:latin typeface="Arial" panose="020B0604020202020204" pitchFamily="34" charset="0"/>
              </a:rPr>
              <a:t>   labels/ </a:t>
            </a:r>
          </a:p>
          <a:p>
            <a:pPr marL="0" lvl="0" indent="0" eaLnBrk="0" fontAlgn="base" hangingPunct="0">
              <a:lnSpc>
                <a:spcPct val="100000"/>
              </a:lnSpc>
              <a:spcBef>
                <a:spcPct val="0"/>
              </a:spcBef>
              <a:spcAft>
                <a:spcPct val="0"/>
              </a:spcAft>
              <a:buClrTx/>
              <a:buNone/>
            </a:pPr>
            <a:r>
              <a:rPr lang="en-US" altLang="en-US" sz="1800" dirty="0">
                <a:latin typeface="Arial" panose="020B0604020202020204" pitchFamily="34" charset="0"/>
              </a:rPr>
              <a:t>  ├── image1.txt </a:t>
            </a:r>
          </a:p>
          <a:p>
            <a:pPr marL="0" lvl="0" indent="0" eaLnBrk="0" fontAlgn="base" hangingPunct="0">
              <a:lnSpc>
                <a:spcPct val="100000"/>
              </a:lnSpc>
              <a:spcBef>
                <a:spcPct val="0"/>
              </a:spcBef>
              <a:spcAft>
                <a:spcPct val="0"/>
              </a:spcAft>
              <a:buClrTx/>
              <a:buNone/>
            </a:pPr>
            <a:r>
              <a:rPr lang="en-US" altLang="en-US" sz="1800" dirty="0">
                <a:latin typeface="Arial" panose="020B0604020202020204" pitchFamily="34" charset="0"/>
              </a:rPr>
              <a:t>                └── ...</a:t>
            </a:r>
          </a:p>
          <a:p>
            <a:pPr marL="0" lvl="0" indent="0" eaLnBrk="0" fontAlgn="base" hangingPunct="0">
              <a:lnSpc>
                <a:spcPct val="100000"/>
              </a:lnSpc>
              <a:spcBef>
                <a:spcPct val="0"/>
              </a:spcBef>
              <a:spcAft>
                <a:spcPct val="0"/>
              </a:spcAft>
              <a:buClrTx/>
              <a:buNone/>
            </a:pPr>
            <a:endParaRPr lang="en-US" altLang="en-US" sz="1800" dirty="0">
              <a:latin typeface="Arial" panose="020B0604020202020204" pitchFamily="34" charset="0"/>
            </a:endParaRPr>
          </a:p>
          <a:p>
            <a:pPr marL="0" lvl="0" indent="0" eaLnBrk="0" fontAlgn="base" hangingPunct="0">
              <a:lnSpc>
                <a:spcPct val="100000"/>
              </a:lnSpc>
              <a:spcBef>
                <a:spcPct val="0"/>
              </a:spcBef>
              <a:spcAft>
                <a:spcPct val="0"/>
              </a:spcAft>
              <a:buClrTx/>
              <a:buNone/>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4" name="TextBox 3">
            <a:extLst>
              <a:ext uri="{FF2B5EF4-FFF2-40B4-BE49-F238E27FC236}">
                <a16:creationId xmlns:a16="http://schemas.microsoft.com/office/drawing/2014/main" id="{B03160B6-3F2F-861F-A956-3CA3E104A779}"/>
              </a:ext>
            </a:extLst>
          </p:cNvPr>
          <p:cNvSpPr txBox="1"/>
          <p:nvPr/>
        </p:nvSpPr>
        <p:spPr>
          <a:xfrm>
            <a:off x="585216" y="274320"/>
            <a:ext cx="6373368" cy="400110"/>
          </a:xfrm>
          <a:prstGeom prst="rect">
            <a:avLst/>
          </a:prstGeom>
          <a:noFill/>
        </p:spPr>
        <p:txBody>
          <a:bodyPr wrap="square" rtlCol="0">
            <a:spAutoFit/>
          </a:bodyPr>
          <a:lstStyle/>
          <a:p>
            <a:r>
              <a:rPr lang="en-US" sz="2000" b="1" dirty="0">
                <a:solidFill>
                  <a:srgbClr val="00B050"/>
                </a:solidFill>
              </a:rPr>
              <a:t>Step2:- Image Labeling with makesense.ai (YOLO Format)</a:t>
            </a:r>
          </a:p>
        </p:txBody>
      </p:sp>
    </p:spTree>
    <p:extLst>
      <p:ext uri="{BB962C8B-B14F-4D97-AF65-F5344CB8AC3E}">
        <p14:creationId xmlns:p14="http://schemas.microsoft.com/office/powerpoint/2010/main" val="179934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64DFF-BF92-4740-570F-C0372A566B8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2A5CC4-9464-DDE1-C3E7-4807DB695185}"/>
              </a:ext>
            </a:extLst>
          </p:cNvPr>
          <p:cNvSpPr>
            <a:spLocks noGrp="1" noChangeArrowheads="1"/>
          </p:cNvSpPr>
          <p:nvPr>
            <p:ph idx="1"/>
          </p:nvPr>
        </p:nvSpPr>
        <p:spPr bwMode="auto">
          <a:xfrm>
            <a:off x="102637" y="955627"/>
            <a:ext cx="11821885" cy="480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a:t>Data augmentation artificially expands  dataset, making your YOLOv11 model more robust and preventing overfitting, especially with smaller datasets or class imbalances.</a:t>
            </a:r>
          </a:p>
          <a:p>
            <a:r>
              <a:rPr lang="en-US" sz="2400" b="1" dirty="0"/>
              <a:t>Why Augment?</a:t>
            </a:r>
            <a:r>
              <a:rPr lang="en-US" sz="2400" dirty="0"/>
              <a:t> </a:t>
            </a:r>
          </a:p>
          <a:p>
            <a:pPr lvl="1"/>
            <a:r>
              <a:rPr lang="en-US" sz="2000" b="1" dirty="0"/>
              <a:t>Increase Model Robustness:</a:t>
            </a:r>
            <a:r>
              <a:rPr lang="en-US" sz="2000" dirty="0"/>
              <a:t> Teaches the model to recognize objects despite variations.</a:t>
            </a:r>
          </a:p>
          <a:p>
            <a:pPr lvl="1"/>
            <a:r>
              <a:rPr lang="en-US" sz="2000" b="1" dirty="0"/>
              <a:t>Handle Small Datasets:</a:t>
            </a:r>
            <a:r>
              <a:rPr lang="en-US" sz="2000" dirty="0"/>
              <a:t> Creates more training examples from existing ones.</a:t>
            </a:r>
          </a:p>
          <a:p>
            <a:pPr lvl="1"/>
            <a:r>
              <a:rPr lang="en-US" sz="2000" b="1" dirty="0"/>
              <a:t>Address Class Imbalance:</a:t>
            </a:r>
            <a:r>
              <a:rPr lang="en-US" sz="2000" dirty="0"/>
              <a:t> Generate more samples for underrepresented classes.</a:t>
            </a:r>
          </a:p>
          <a:p>
            <a:r>
              <a:rPr lang="en-US" sz="2400" b="1" dirty="0"/>
              <a:t>Common Techniques:</a:t>
            </a:r>
            <a:r>
              <a:rPr lang="en-US" sz="2400" dirty="0"/>
              <a:t> </a:t>
            </a:r>
          </a:p>
          <a:p>
            <a:pPr lvl="1"/>
            <a:r>
              <a:rPr lang="en-US" sz="2000" b="1" dirty="0"/>
              <a:t>Geometric:</a:t>
            </a:r>
            <a:r>
              <a:rPr lang="en-US" sz="2000" dirty="0"/>
              <a:t> Rotation, Flipping (horizontal/vertical), Scaling, Cropping/Zoom.</a:t>
            </a:r>
          </a:p>
          <a:p>
            <a:pPr lvl="1"/>
            <a:r>
              <a:rPr lang="en-US" sz="2000" b="1" dirty="0"/>
              <a:t>Photometric:</a:t>
            </a:r>
            <a:r>
              <a:rPr lang="en-US" sz="2000" dirty="0"/>
              <a:t> Brightness, Contrast, Saturation adjustment, Noise injection.</a:t>
            </a:r>
          </a:p>
          <a:p>
            <a:r>
              <a:rPr lang="en-US" sz="2400" b="1" dirty="0"/>
              <a:t>Tools:</a:t>
            </a:r>
            <a:r>
              <a:rPr lang="en-US" sz="2400" dirty="0"/>
              <a:t> </a:t>
            </a:r>
          </a:p>
          <a:p>
            <a:pPr lvl="1"/>
            <a:r>
              <a:rPr lang="en-US" sz="2000" dirty="0"/>
              <a:t>Libraries like </a:t>
            </a:r>
            <a:r>
              <a:rPr lang="en-US" sz="2000" b="1" dirty="0" err="1"/>
              <a:t>Albumentations</a:t>
            </a:r>
            <a:r>
              <a:rPr lang="en-US" sz="2000" dirty="0"/>
              <a:t> or </a:t>
            </a:r>
            <a:r>
              <a:rPr lang="en-US" sz="2000" b="1" dirty="0"/>
              <a:t>OpenCV</a:t>
            </a:r>
            <a:r>
              <a:rPr lang="en-US" sz="2000" dirty="0"/>
              <a:t>.</a:t>
            </a:r>
          </a:p>
          <a:p>
            <a:pPr lvl="1"/>
            <a:r>
              <a:rPr lang="en-US" sz="2000" dirty="0"/>
              <a:t>Often, YOLO training frameworks (like </a:t>
            </a:r>
            <a:r>
              <a:rPr lang="en-US" sz="2000" dirty="0" err="1"/>
              <a:t>Ultralytics</a:t>
            </a:r>
            <a:r>
              <a:rPr lang="en-US" sz="2000" dirty="0"/>
              <a:t> YOLO) have built-in augmentation capabilities.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Arial" panose="020B0604020202020204" pitchFamily="34" charset="0"/>
            </a:endParaRPr>
          </a:p>
        </p:txBody>
      </p:sp>
      <p:sp>
        <p:nvSpPr>
          <p:cNvPr id="3" name="TextBox 2">
            <a:extLst>
              <a:ext uri="{FF2B5EF4-FFF2-40B4-BE49-F238E27FC236}">
                <a16:creationId xmlns:a16="http://schemas.microsoft.com/office/drawing/2014/main" id="{FA1A5A11-3098-885A-CCCF-C23D88012CC9}"/>
              </a:ext>
            </a:extLst>
          </p:cNvPr>
          <p:cNvSpPr txBox="1"/>
          <p:nvPr/>
        </p:nvSpPr>
        <p:spPr>
          <a:xfrm>
            <a:off x="356616" y="530352"/>
            <a:ext cx="5294376" cy="461665"/>
          </a:xfrm>
          <a:prstGeom prst="rect">
            <a:avLst/>
          </a:prstGeom>
          <a:noFill/>
        </p:spPr>
        <p:txBody>
          <a:bodyPr wrap="square" rtlCol="0">
            <a:spAutoFit/>
          </a:bodyPr>
          <a:lstStyle/>
          <a:p>
            <a:r>
              <a:rPr lang="en-US" sz="2400" b="1" dirty="0">
                <a:solidFill>
                  <a:srgbClr val="00B050"/>
                </a:solidFill>
              </a:rPr>
              <a:t>Step 3: Data Augmentation</a:t>
            </a:r>
          </a:p>
        </p:txBody>
      </p:sp>
    </p:spTree>
    <p:extLst>
      <p:ext uri="{BB962C8B-B14F-4D97-AF65-F5344CB8AC3E}">
        <p14:creationId xmlns:p14="http://schemas.microsoft.com/office/powerpoint/2010/main" val="174420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BD21D-ACC7-8127-EE2C-20F61B61DB83}"/>
            </a:ext>
          </a:extLst>
        </p:cNvPr>
        <p:cNvGrpSpPr/>
        <p:nvPr/>
      </p:nvGrpSpPr>
      <p:grpSpPr>
        <a:xfrm>
          <a:off x="0" y="0"/>
          <a:ext cx="0" cy="0"/>
          <a:chOff x="0" y="0"/>
          <a:chExt cx="0" cy="0"/>
        </a:xfrm>
      </p:grpSpPr>
      <p:sp>
        <p:nvSpPr>
          <p:cNvPr id="5" name="Rectangle 5">
            <a:extLst>
              <a:ext uri="{FF2B5EF4-FFF2-40B4-BE49-F238E27FC236}">
                <a16:creationId xmlns:a16="http://schemas.microsoft.com/office/drawing/2014/main" id="{63AA2643-DC49-54DA-FBC8-09ED758885E2}"/>
              </a:ext>
            </a:extLst>
          </p:cNvPr>
          <p:cNvSpPr>
            <a:spLocks noGrp="1" noChangeArrowheads="1"/>
          </p:cNvSpPr>
          <p:nvPr>
            <p:ph idx="1"/>
          </p:nvPr>
        </p:nvSpPr>
        <p:spPr bwMode="auto">
          <a:xfrm>
            <a:off x="478092" y="1228397"/>
            <a:ext cx="11463972"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None/>
            </a:pPr>
            <a:r>
              <a:rPr lang="en-US" altLang="en-US" dirty="0">
                <a:latin typeface="Arial" panose="020B0604020202020204" pitchFamily="34" charset="0"/>
              </a:rPr>
              <a:t>This is where  model learns to detect custom objects using the annotated data.</a:t>
            </a:r>
          </a:p>
          <a:p>
            <a:pPr marL="0" lvl="0" indent="0" eaLnBrk="0" fontAlgn="base" hangingPunct="0">
              <a:lnSpc>
                <a:spcPct val="100000"/>
              </a:lnSpc>
              <a:spcBef>
                <a:spcPct val="0"/>
              </a:spcBef>
              <a:spcAft>
                <a:spcPct val="0"/>
              </a:spcAft>
              <a:buClrTx/>
              <a:buNone/>
            </a:pPr>
            <a:r>
              <a:rPr lang="en-US" altLang="en-US" b="1" dirty="0">
                <a:latin typeface="Arial" panose="020B0604020202020204" pitchFamily="34" charset="0"/>
              </a:rPr>
              <a:t>YOLOv11 Note: </a:t>
            </a:r>
            <a:r>
              <a:rPr lang="en-US" altLang="en-US" dirty="0">
                <a:latin typeface="Arial" panose="020B0604020202020204" pitchFamily="34" charset="0"/>
              </a:rPr>
              <a:t>Acknowledge YOLOv11 as likely a community/custom version building on strong YOLO foundations (e.g., YOLOv8/v5).</a:t>
            </a:r>
          </a:p>
          <a:p>
            <a:pPr marL="0" lvl="0" indent="0" eaLnBrk="0" fontAlgn="base" hangingPunct="0">
              <a:lnSpc>
                <a:spcPct val="100000"/>
              </a:lnSpc>
              <a:spcBef>
                <a:spcPct val="0"/>
              </a:spcBef>
              <a:spcAft>
                <a:spcPct val="0"/>
              </a:spcAft>
              <a:buClrTx/>
              <a:buNone/>
            </a:pPr>
            <a:r>
              <a:rPr lang="en-US" altLang="en-US" dirty="0">
                <a:latin typeface="Arial" panose="020B0604020202020204" pitchFamily="34" charset="0"/>
              </a:rPr>
              <a:t> The training workflow is generally consistent. </a:t>
            </a:r>
          </a:p>
          <a:p>
            <a:pPr marL="0" lvl="0" indent="0" eaLnBrk="0" fontAlgn="base" hangingPunct="0">
              <a:lnSpc>
                <a:spcPct val="100000"/>
              </a:lnSpc>
              <a:spcBef>
                <a:spcPct val="0"/>
              </a:spcBef>
              <a:spcAft>
                <a:spcPct val="0"/>
              </a:spcAft>
              <a:buClrTx/>
              <a:buNone/>
            </a:pPr>
            <a:r>
              <a:rPr lang="en-US" altLang="en-US" b="1" dirty="0">
                <a:latin typeface="Arial" panose="020B0604020202020204" pitchFamily="34" charset="0"/>
              </a:rPr>
              <a:t>Key Training Steps: </a:t>
            </a:r>
          </a:p>
          <a:p>
            <a:pPr eaLnBrk="0" fontAlgn="base" hangingPunct="0">
              <a:lnSpc>
                <a:spcPct val="100000"/>
              </a:lnSpc>
              <a:spcBef>
                <a:spcPct val="0"/>
              </a:spcBef>
              <a:spcAft>
                <a:spcPct val="0"/>
              </a:spcAft>
              <a:buClrTx/>
            </a:pPr>
            <a:r>
              <a:rPr lang="en-US" altLang="en-US" dirty="0">
                <a:latin typeface="Arial" panose="020B0604020202020204" pitchFamily="34" charset="0"/>
              </a:rPr>
              <a:t>Environment Setup: </a:t>
            </a:r>
          </a:p>
          <a:p>
            <a:pPr eaLnBrk="0" fontAlgn="base" hangingPunct="0">
              <a:lnSpc>
                <a:spcPct val="100000"/>
              </a:lnSpc>
              <a:spcBef>
                <a:spcPct val="0"/>
              </a:spcBef>
              <a:spcAft>
                <a:spcPct val="0"/>
              </a:spcAft>
              <a:buClrTx/>
            </a:pPr>
            <a:r>
              <a:rPr lang="en-US" altLang="en-US" dirty="0">
                <a:latin typeface="Arial" panose="020B0604020202020204" pitchFamily="34" charset="0"/>
              </a:rPr>
              <a:t>Install </a:t>
            </a:r>
            <a:r>
              <a:rPr lang="en-US" altLang="en-US" dirty="0" err="1">
                <a:latin typeface="Arial" panose="020B0604020202020204" pitchFamily="34" charset="0"/>
              </a:rPr>
              <a:t>PyTorch</a:t>
            </a:r>
            <a:r>
              <a:rPr lang="en-US" altLang="en-US" dirty="0">
                <a:latin typeface="Arial" panose="020B0604020202020204" pitchFamily="34" charset="0"/>
              </a:rPr>
              <a:t>. </a:t>
            </a:r>
          </a:p>
          <a:p>
            <a:pPr eaLnBrk="0" fontAlgn="base" hangingPunct="0">
              <a:lnSpc>
                <a:spcPct val="100000"/>
              </a:lnSpc>
              <a:spcBef>
                <a:spcPct val="0"/>
              </a:spcBef>
              <a:spcAft>
                <a:spcPct val="0"/>
              </a:spcAft>
              <a:buClrTx/>
            </a:pPr>
            <a:r>
              <a:rPr lang="en-US" altLang="en-US" dirty="0">
                <a:latin typeface="Arial" panose="020B0604020202020204" pitchFamily="34" charset="0"/>
              </a:rPr>
              <a:t>Clone the YOLOv11 repository (or relevant </a:t>
            </a:r>
            <a:r>
              <a:rPr lang="en-US" altLang="en-US" dirty="0" err="1">
                <a:latin typeface="Arial" panose="020B0604020202020204" pitchFamily="34" charset="0"/>
              </a:rPr>
              <a:t>Ultralytics</a:t>
            </a:r>
            <a:r>
              <a:rPr lang="en-US" altLang="en-US" dirty="0">
                <a:latin typeface="Arial" panose="020B0604020202020204" pitchFamily="34" charset="0"/>
              </a:rPr>
              <a:t> YOLO version). </a:t>
            </a:r>
          </a:p>
          <a:p>
            <a:pPr eaLnBrk="0" fontAlgn="base" hangingPunct="0">
              <a:lnSpc>
                <a:spcPct val="100000"/>
              </a:lnSpc>
              <a:spcBef>
                <a:spcPct val="0"/>
              </a:spcBef>
              <a:spcAft>
                <a:spcPct val="0"/>
              </a:spcAft>
              <a:buClrTx/>
            </a:pPr>
            <a:r>
              <a:rPr lang="en-US" altLang="en-US" dirty="0">
                <a:latin typeface="Arial" panose="020B0604020202020204" pitchFamily="34" charset="0"/>
              </a:rPr>
              <a:t>Install dependencies. </a:t>
            </a:r>
          </a:p>
          <a:p>
            <a:pPr eaLnBrk="0" fontAlgn="base" hangingPunct="0">
              <a:lnSpc>
                <a:spcPct val="100000"/>
              </a:lnSpc>
              <a:spcBef>
                <a:spcPct val="0"/>
              </a:spcBef>
              <a:spcAft>
                <a:spcPct val="0"/>
              </a:spcAft>
              <a:buClrTx/>
            </a:pPr>
            <a:r>
              <a:rPr lang="en-US" altLang="en-US" dirty="0">
                <a:latin typeface="Arial" panose="020B0604020202020204" pitchFamily="34" charset="0"/>
              </a:rPr>
              <a:t>Dataset Organization: Structure your data into train and </a:t>
            </a:r>
            <a:r>
              <a:rPr lang="en-US" altLang="en-US" dirty="0" err="1">
                <a:latin typeface="Arial" panose="020B0604020202020204" pitchFamily="34" charset="0"/>
              </a:rPr>
              <a:t>val</a:t>
            </a:r>
            <a:r>
              <a:rPr lang="en-US" altLang="en-US" dirty="0">
                <a:latin typeface="Arial" panose="020B0604020202020204" pitchFamily="34" charset="0"/>
              </a:rPr>
              <a:t> sets.</a:t>
            </a:r>
          </a:p>
          <a:p>
            <a:pPr eaLnBrk="0" fontAlgn="base" hangingPunct="0">
              <a:lnSpc>
                <a:spcPct val="100000"/>
              </a:lnSpc>
              <a:spcBef>
                <a:spcPct val="0"/>
              </a:spcBef>
              <a:spcAft>
                <a:spcPct val="0"/>
              </a:spcAft>
              <a:buClrTx/>
            </a:pPr>
            <a:r>
              <a:rPr lang="en-US" altLang="en-US" dirty="0">
                <a:latin typeface="Arial" panose="020B0604020202020204" pitchFamily="34" charset="0"/>
              </a:rPr>
              <a:t>Create </a:t>
            </a:r>
            <a:r>
              <a:rPr lang="en-US" altLang="en-US" dirty="0" err="1">
                <a:latin typeface="Arial" panose="020B0604020202020204" pitchFamily="34" charset="0"/>
              </a:rPr>
              <a:t>data.yaml</a:t>
            </a:r>
            <a:r>
              <a:rPr lang="en-US" altLang="en-US" dirty="0">
                <a:latin typeface="Arial" panose="020B0604020202020204" pitchFamily="34" charset="0"/>
              </a:rPr>
              <a:t> Config: Tell YOLO about your dataset.</a:t>
            </a:r>
          </a:p>
          <a:p>
            <a:pPr eaLnBrk="0" fontAlgn="base" hangingPunct="0">
              <a:lnSpc>
                <a:spcPct val="100000"/>
              </a:lnSpc>
              <a:spcBef>
                <a:spcPct val="0"/>
              </a:spcBef>
              <a:spcAft>
                <a:spcPct val="0"/>
              </a:spcAft>
              <a:buClrTx/>
            </a:pPr>
            <a:r>
              <a:rPr lang="en-US" altLang="en-US" dirty="0">
                <a:latin typeface="Arial" panose="020B0604020202020204" pitchFamily="34" charset="0"/>
              </a:rPr>
              <a:t>Run Training Command: Start the training process (example for </a:t>
            </a:r>
            <a:r>
              <a:rPr lang="en-US" altLang="en-US" dirty="0" err="1">
                <a:latin typeface="Arial" panose="020B0604020202020204" pitchFamily="34" charset="0"/>
              </a:rPr>
              <a:t>Ultralytics</a:t>
            </a:r>
            <a:r>
              <a:rPr lang="en-US" altLang="en-US" dirty="0">
                <a:latin typeface="Arial" panose="020B0604020202020204" pitchFamily="34" charset="0"/>
              </a:rPr>
              <a:t>-style)</a:t>
            </a:r>
          </a:p>
          <a:p>
            <a:pPr marL="0" lvl="0" indent="0" eaLnBrk="0" fontAlgn="base" hangingPunct="0">
              <a:lnSpc>
                <a:spcPct val="100000"/>
              </a:lnSpc>
              <a:spcBef>
                <a:spcPct val="0"/>
              </a:spcBef>
              <a:spcAft>
                <a:spcPct val="0"/>
              </a:spcAft>
              <a:buClrTx/>
              <a:buNone/>
            </a:pPr>
            <a:endParaRPr lang="en-US" altLang="en-US" dirty="0">
              <a:latin typeface="Arial" panose="020B0604020202020204" pitchFamily="34" charset="0"/>
            </a:endParaRPr>
          </a:p>
          <a:p>
            <a:pPr marL="0" lvl="0" indent="0" eaLnBrk="0" fontAlgn="base" hangingPunct="0">
              <a:lnSpc>
                <a:spcPct val="100000"/>
              </a:lnSpc>
              <a:spcBef>
                <a:spcPct val="0"/>
              </a:spcBef>
              <a:spcAft>
                <a:spcPct val="0"/>
              </a:spcAft>
              <a:buClrTx/>
              <a:buNone/>
            </a:pPr>
            <a:endParaRPr lang="en-US" altLang="en-US" dirty="0">
              <a:latin typeface="Arial" panose="020B0604020202020204" pitchFamily="34" charset="0"/>
            </a:endParaRPr>
          </a:p>
        </p:txBody>
      </p:sp>
      <p:sp>
        <p:nvSpPr>
          <p:cNvPr id="7" name="TextBox 6">
            <a:extLst>
              <a:ext uri="{FF2B5EF4-FFF2-40B4-BE49-F238E27FC236}">
                <a16:creationId xmlns:a16="http://schemas.microsoft.com/office/drawing/2014/main" id="{A96CEDD1-713A-E66A-BD60-529C2C12607F}"/>
              </a:ext>
            </a:extLst>
          </p:cNvPr>
          <p:cNvSpPr txBox="1"/>
          <p:nvPr/>
        </p:nvSpPr>
        <p:spPr>
          <a:xfrm>
            <a:off x="478092" y="457200"/>
            <a:ext cx="5468112" cy="461665"/>
          </a:xfrm>
          <a:prstGeom prst="rect">
            <a:avLst/>
          </a:prstGeom>
          <a:noFill/>
        </p:spPr>
        <p:txBody>
          <a:bodyPr wrap="square" rtlCol="0">
            <a:spAutoFit/>
          </a:bodyPr>
          <a:lstStyle/>
          <a:p>
            <a:r>
              <a:rPr lang="en-US" sz="2400" b="1" dirty="0">
                <a:solidFill>
                  <a:srgbClr val="00B050"/>
                </a:solidFill>
              </a:rPr>
              <a:t>Step 4: Model Training with YOLOv11</a:t>
            </a:r>
          </a:p>
        </p:txBody>
      </p:sp>
    </p:spTree>
    <p:extLst>
      <p:ext uri="{BB962C8B-B14F-4D97-AF65-F5344CB8AC3E}">
        <p14:creationId xmlns:p14="http://schemas.microsoft.com/office/powerpoint/2010/main" val="230289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39050-BC24-C120-09F3-25EAE135F39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22FE77-1B7C-9292-EF19-4C3AB1A38178}"/>
              </a:ext>
            </a:extLst>
          </p:cNvPr>
          <p:cNvSpPr>
            <a:spLocks noGrp="1"/>
          </p:cNvSpPr>
          <p:nvPr>
            <p:ph idx="1"/>
          </p:nvPr>
        </p:nvSpPr>
        <p:spPr>
          <a:xfrm>
            <a:off x="548640" y="1051560"/>
            <a:ext cx="11283696" cy="5298439"/>
          </a:xfrm>
        </p:spPr>
        <p:txBody>
          <a:bodyPr>
            <a:normAutofit/>
          </a:bodyPr>
          <a:lstStyle/>
          <a:p>
            <a:r>
              <a:rPr lang="en-US" sz="2400" dirty="0"/>
              <a:t>After training, it's crucial to assess YOLOv11 model's performance to understand its effectiveness.</a:t>
            </a:r>
            <a:br>
              <a:rPr lang="en-US" sz="2400" dirty="0"/>
            </a:br>
            <a:br>
              <a:rPr lang="en-US" sz="2400" dirty="0"/>
            </a:br>
            <a:r>
              <a:rPr lang="en-US" sz="2400" b="1" dirty="0"/>
              <a:t>Purpose: </a:t>
            </a:r>
            <a:r>
              <a:rPr lang="en-US" sz="2400" dirty="0"/>
              <a:t>Quantify how well your model detects objects.</a:t>
            </a:r>
            <a:br>
              <a:rPr lang="en-US" sz="2400" dirty="0"/>
            </a:br>
            <a:r>
              <a:rPr lang="en-US" sz="2400" dirty="0"/>
              <a:t>Identify areas for improvement (e.g., more data, different hyper-parameters).</a:t>
            </a:r>
            <a:br>
              <a:rPr lang="en-US" sz="2400" dirty="0"/>
            </a:br>
            <a:r>
              <a:rPr lang="en-US" sz="2400" b="1" dirty="0"/>
              <a:t>Key Metrics: </a:t>
            </a:r>
            <a:r>
              <a:rPr lang="en-US" sz="2400" dirty="0" err="1"/>
              <a:t>mAP</a:t>
            </a:r>
            <a:r>
              <a:rPr lang="en-US" sz="2400" dirty="0"/>
              <a:t> (mean Average Precision): The primary metric for object detection, indicating overall accuracy across all classes and Intersection Over Union (</a:t>
            </a:r>
            <a:r>
              <a:rPr lang="en-US" sz="2400" dirty="0" err="1"/>
              <a:t>IoU</a:t>
            </a:r>
            <a:r>
              <a:rPr lang="en-US" sz="2400" dirty="0"/>
              <a:t>) thresholds.</a:t>
            </a:r>
            <a:br>
              <a:rPr lang="en-US" sz="2400" dirty="0"/>
            </a:br>
            <a:r>
              <a:rPr lang="en-US" sz="2400" b="1" dirty="0"/>
              <a:t>Precision: </a:t>
            </a:r>
            <a:r>
              <a:rPr lang="en-US" sz="2400" dirty="0"/>
              <a:t>Of all objects detected, how many were actually correct?</a:t>
            </a:r>
            <a:br>
              <a:rPr lang="en-US" sz="2400" dirty="0"/>
            </a:br>
            <a:r>
              <a:rPr lang="en-US" sz="2400" b="1" dirty="0"/>
              <a:t>Recall:</a:t>
            </a:r>
            <a:r>
              <a:rPr lang="en-US" sz="2400" dirty="0"/>
              <a:t> Of all actual objects present, how many did the model correctly detect?</a:t>
            </a:r>
            <a:br>
              <a:rPr lang="en-US" sz="2400" dirty="0"/>
            </a:br>
            <a:r>
              <a:rPr lang="en-US" sz="2400" b="1" dirty="0"/>
              <a:t>How to Evaluate:</a:t>
            </a:r>
            <a:r>
              <a:rPr lang="en-US" sz="2400" dirty="0"/>
              <a:t> Run val.py script provided by the YOLO framework.</a:t>
            </a:r>
            <a:br>
              <a:rPr lang="en-US" sz="2400" dirty="0"/>
            </a:br>
            <a:r>
              <a:rPr lang="en-US" sz="2400" dirty="0"/>
              <a:t>Evaluate on a dedicated test set (images the model has never seen).</a:t>
            </a:r>
            <a:br>
              <a:rPr lang="en-US" sz="2400" dirty="0"/>
            </a:br>
            <a:r>
              <a:rPr lang="en-US" sz="2400" dirty="0"/>
              <a:t>Check detailed metrics and visualization of predictions.</a:t>
            </a:r>
          </a:p>
        </p:txBody>
      </p:sp>
      <p:sp>
        <p:nvSpPr>
          <p:cNvPr id="5" name="TextBox 4">
            <a:extLst>
              <a:ext uri="{FF2B5EF4-FFF2-40B4-BE49-F238E27FC236}">
                <a16:creationId xmlns:a16="http://schemas.microsoft.com/office/drawing/2014/main" id="{B6028D3C-596A-21EA-D8F9-D81968E8E9D6}"/>
              </a:ext>
            </a:extLst>
          </p:cNvPr>
          <p:cNvSpPr txBox="1"/>
          <p:nvPr/>
        </p:nvSpPr>
        <p:spPr>
          <a:xfrm>
            <a:off x="768096" y="768096"/>
            <a:ext cx="5422392" cy="461665"/>
          </a:xfrm>
          <a:prstGeom prst="rect">
            <a:avLst/>
          </a:prstGeom>
          <a:noFill/>
        </p:spPr>
        <p:txBody>
          <a:bodyPr wrap="square" rtlCol="0">
            <a:spAutoFit/>
          </a:bodyPr>
          <a:lstStyle/>
          <a:p>
            <a:r>
              <a:rPr lang="en-US" sz="2400" b="1" dirty="0">
                <a:solidFill>
                  <a:srgbClr val="00B050"/>
                </a:solidFill>
              </a:rPr>
              <a:t>Step 5: Model Evaluation</a:t>
            </a:r>
          </a:p>
        </p:txBody>
      </p:sp>
    </p:spTree>
    <p:extLst>
      <p:ext uri="{BB962C8B-B14F-4D97-AF65-F5344CB8AC3E}">
        <p14:creationId xmlns:p14="http://schemas.microsoft.com/office/powerpoint/2010/main" val="239539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B2DB1-B586-3756-E627-2B5A0AA190D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6F64D8-38A2-FE41-FAE1-DA192C5F20E5}"/>
              </a:ext>
            </a:extLst>
          </p:cNvPr>
          <p:cNvSpPr>
            <a:spLocks noGrp="1"/>
          </p:cNvSpPr>
          <p:nvPr>
            <p:ph idx="1"/>
          </p:nvPr>
        </p:nvSpPr>
        <p:spPr>
          <a:xfrm>
            <a:off x="795530" y="717697"/>
            <a:ext cx="10558270" cy="5700775"/>
          </a:xfrm>
        </p:spPr>
        <p:txBody>
          <a:bodyPr>
            <a:normAutofit fontScale="92500" lnSpcReduction="20000"/>
          </a:bodyPr>
          <a:lstStyle/>
          <a:p>
            <a:r>
              <a:rPr lang="en-US" dirty="0"/>
              <a:t>YOLOv11 model is trained and evaluated to satisfaction, then deploy it to perform real-time object detection.</a:t>
            </a:r>
            <a:br>
              <a:rPr lang="en-US" dirty="0"/>
            </a:br>
            <a:br>
              <a:rPr lang="en-US" dirty="0"/>
            </a:br>
            <a:r>
              <a:rPr lang="en-US" b="1" dirty="0"/>
              <a:t>Goal: </a:t>
            </a:r>
            <a:r>
              <a:rPr lang="en-US" dirty="0"/>
              <a:t>Utilize the trained .pt (</a:t>
            </a:r>
            <a:r>
              <a:rPr lang="en-US" dirty="0" err="1"/>
              <a:t>PyTorch</a:t>
            </a:r>
            <a:r>
              <a:rPr lang="en-US" dirty="0"/>
              <a:t>) model file for practical applications.</a:t>
            </a:r>
            <a:br>
              <a:rPr lang="en-US" dirty="0"/>
            </a:br>
            <a:endParaRPr lang="en-US" dirty="0"/>
          </a:p>
          <a:p>
            <a:r>
              <a:rPr lang="en-US" b="1" dirty="0"/>
              <a:t>Web Applications:</a:t>
            </a:r>
            <a:r>
              <a:rPr lang="en-US" dirty="0"/>
              <a:t> Integrate the model into web services using frameworks like Flask or </a:t>
            </a:r>
            <a:r>
              <a:rPr lang="en-US" dirty="0" err="1"/>
              <a:t>Streamlit</a:t>
            </a:r>
            <a:r>
              <a:rPr lang="en-US" dirty="0"/>
              <a:t> for interactive demos or backend processing.</a:t>
            </a:r>
            <a:br>
              <a:rPr lang="en-US" dirty="0"/>
            </a:br>
            <a:r>
              <a:rPr lang="en-US" b="1" dirty="0"/>
              <a:t>Real-time Inference:</a:t>
            </a:r>
            <a:r>
              <a:rPr lang="en-US" dirty="0"/>
              <a:t> Apply the model to live video feeds (e.g., webcam) or image streams for immediate detection.</a:t>
            </a:r>
            <a:br>
              <a:rPr lang="en-US" dirty="0"/>
            </a:br>
            <a:r>
              <a:rPr lang="en-US" dirty="0"/>
              <a:t>Basic Inference Snippet (Conceptual - using a </a:t>
            </a:r>
            <a:r>
              <a:rPr lang="en-US" dirty="0" err="1"/>
              <a:t>torch.hub.load</a:t>
            </a:r>
            <a:r>
              <a:rPr lang="en-US" dirty="0"/>
              <a:t> style):</a:t>
            </a:r>
          </a:p>
          <a:p>
            <a:r>
              <a:rPr lang="en-US" dirty="0"/>
              <a:t>Python </a:t>
            </a:r>
            <a:br>
              <a:rPr lang="en-US" dirty="0"/>
            </a:br>
            <a:r>
              <a:rPr lang="en-US" dirty="0"/>
              <a:t>import torch</a:t>
            </a:r>
            <a:br>
              <a:rPr lang="en-US" dirty="0"/>
            </a:br>
            <a:br>
              <a:rPr lang="en-US" dirty="0"/>
            </a:br>
            <a:r>
              <a:rPr lang="en-US" dirty="0"/>
              <a:t># Load your custom trained YOLOv11 model</a:t>
            </a:r>
            <a:br>
              <a:rPr lang="en-US" dirty="0"/>
            </a:br>
            <a:r>
              <a:rPr lang="en-US" dirty="0"/>
              <a:t># (Adjust path/method based on your specific YOLOv11 implementation)</a:t>
            </a:r>
            <a:br>
              <a:rPr lang="en-US" dirty="0"/>
            </a:br>
            <a:r>
              <a:rPr lang="en-US" dirty="0"/>
              <a:t>model = </a:t>
            </a:r>
            <a:r>
              <a:rPr lang="en-US" dirty="0" err="1"/>
              <a:t>torch.hub.load</a:t>
            </a:r>
            <a:r>
              <a:rPr lang="en-US" dirty="0"/>
              <a:t>('path/to/yolov11_repo', 'custom', 'best.pt', source='local')</a:t>
            </a:r>
            <a:br>
              <a:rPr lang="en-US" dirty="0"/>
            </a:br>
            <a:br>
              <a:rPr lang="en-US" dirty="0"/>
            </a:br>
            <a:r>
              <a:rPr lang="en-US" dirty="0"/>
              <a:t># Example: Run inference on an image (</a:t>
            </a:r>
            <a:r>
              <a:rPr lang="en-US" dirty="0" err="1"/>
              <a:t>img</a:t>
            </a:r>
            <a:r>
              <a:rPr lang="en-US" dirty="0"/>
              <a:t> could be from webcam, file, etc.)</a:t>
            </a:r>
            <a:br>
              <a:rPr lang="en-US" dirty="0"/>
            </a:br>
            <a:r>
              <a:rPr lang="en-US" dirty="0"/>
              <a:t># Replace 'path/to/your/image.jpg' with your actual image source</a:t>
            </a:r>
            <a:br>
              <a:rPr lang="en-US" dirty="0"/>
            </a:br>
            <a:r>
              <a:rPr lang="en-US" dirty="0" err="1"/>
              <a:t>img</a:t>
            </a:r>
            <a:r>
              <a:rPr lang="en-US" dirty="0"/>
              <a:t> = 'path/to/your/image.jpg'</a:t>
            </a:r>
            <a:br>
              <a:rPr lang="en-US" dirty="0"/>
            </a:br>
            <a:r>
              <a:rPr lang="en-US" dirty="0"/>
              <a:t>results = model(</a:t>
            </a:r>
            <a:r>
              <a:rPr lang="en-US" dirty="0" err="1"/>
              <a:t>img</a:t>
            </a:r>
            <a:r>
              <a:rPr lang="en-US" dirty="0"/>
              <a:t>)</a:t>
            </a:r>
            <a:br>
              <a:rPr lang="en-US" dirty="0"/>
            </a:br>
            <a:br>
              <a:rPr lang="en-US" dirty="0"/>
            </a:br>
            <a:r>
              <a:rPr lang="en-US" dirty="0"/>
              <a:t># Display results (e.g., with bounding boxes and labels drawn on the image)</a:t>
            </a:r>
            <a:br>
              <a:rPr lang="en-US" dirty="0"/>
            </a:br>
            <a:r>
              <a:rPr lang="en-US" dirty="0" err="1"/>
              <a:t>results.show</a:t>
            </a:r>
            <a:r>
              <a:rPr lang="en-US" dirty="0"/>
              <a:t>()</a:t>
            </a:r>
          </a:p>
          <a:p>
            <a:endParaRPr lang="en-US" dirty="0"/>
          </a:p>
        </p:txBody>
      </p:sp>
      <p:sp>
        <p:nvSpPr>
          <p:cNvPr id="5" name="TextBox 4">
            <a:extLst>
              <a:ext uri="{FF2B5EF4-FFF2-40B4-BE49-F238E27FC236}">
                <a16:creationId xmlns:a16="http://schemas.microsoft.com/office/drawing/2014/main" id="{A9E83219-E55B-D9BC-F7EB-42CEB08A0467}"/>
              </a:ext>
            </a:extLst>
          </p:cNvPr>
          <p:cNvSpPr txBox="1"/>
          <p:nvPr/>
        </p:nvSpPr>
        <p:spPr>
          <a:xfrm>
            <a:off x="749808" y="256032"/>
            <a:ext cx="4544568" cy="461665"/>
          </a:xfrm>
          <a:prstGeom prst="rect">
            <a:avLst/>
          </a:prstGeom>
          <a:noFill/>
        </p:spPr>
        <p:txBody>
          <a:bodyPr wrap="square" rtlCol="0">
            <a:spAutoFit/>
          </a:bodyPr>
          <a:lstStyle/>
          <a:p>
            <a:r>
              <a:rPr lang="en-US" sz="2400" b="1" dirty="0">
                <a:solidFill>
                  <a:srgbClr val="00B050"/>
                </a:solidFill>
              </a:rPr>
              <a:t>Step 6: Model Deployment</a:t>
            </a:r>
          </a:p>
        </p:txBody>
      </p:sp>
    </p:spTree>
    <p:extLst>
      <p:ext uri="{BB962C8B-B14F-4D97-AF65-F5344CB8AC3E}">
        <p14:creationId xmlns:p14="http://schemas.microsoft.com/office/powerpoint/2010/main" val="191239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A781F-FB66-4621-9839-6073E79317E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548849B-17BA-4153-F959-A9B7B5A14810}"/>
              </a:ext>
            </a:extLst>
          </p:cNvPr>
          <p:cNvSpPr>
            <a:spLocks noGrp="1"/>
          </p:cNvSpPr>
          <p:nvPr>
            <p:ph type="title"/>
          </p:nvPr>
        </p:nvSpPr>
        <p:spPr>
          <a:xfrm>
            <a:off x="7512000" y="0"/>
            <a:ext cx="4680000" cy="6771190"/>
          </a:xfrm>
        </p:spPr>
        <p:txBody>
          <a:bodyPr/>
          <a:lstStyle/>
          <a:p>
            <a:pPr algn="just"/>
            <a:r>
              <a:rPr lang="en-US" dirty="0"/>
              <a:t>VALIDATION &amp; TESTING</a:t>
            </a:r>
            <a:br>
              <a:rPr lang="en-US" dirty="0"/>
            </a:br>
            <a:endParaRPr lang="en-IN" dirty="0"/>
          </a:p>
        </p:txBody>
      </p:sp>
      <p:pic>
        <p:nvPicPr>
          <p:cNvPr id="12" name="Content Placeholder 11">
            <a:extLst>
              <a:ext uri="{FF2B5EF4-FFF2-40B4-BE49-F238E27FC236}">
                <a16:creationId xmlns:a16="http://schemas.microsoft.com/office/drawing/2014/main" id="{06A4A447-E30A-5A6E-0DA5-B89E7169BB5F}"/>
              </a:ext>
            </a:extLst>
          </p:cNvPr>
          <p:cNvPicPr>
            <a:picLocks noGrp="1" noChangeAspect="1"/>
          </p:cNvPicPr>
          <p:nvPr>
            <p:ph idx="1"/>
          </p:nvPr>
        </p:nvPicPr>
        <p:blipFill>
          <a:blip r:embed="rId2"/>
          <a:srcRect l="15717"/>
          <a:stretch>
            <a:fillRect/>
          </a:stretch>
        </p:blipFill>
        <p:spPr>
          <a:xfrm>
            <a:off x="0" y="0"/>
            <a:ext cx="7512000" cy="6771190"/>
          </a:xfrm>
          <a:prstGeom prst="rect">
            <a:avLst/>
          </a:prstGeom>
        </p:spPr>
      </p:pic>
    </p:spTree>
    <p:extLst>
      <p:ext uri="{BB962C8B-B14F-4D97-AF65-F5344CB8AC3E}">
        <p14:creationId xmlns:p14="http://schemas.microsoft.com/office/powerpoint/2010/main" val="342614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90817-8A34-4E53-6A7C-EB96C1A30B1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243F08B9-1095-BD6B-33FD-D49C39411BD4}"/>
              </a:ext>
            </a:extLst>
          </p:cNvPr>
          <p:cNvPicPr>
            <a:picLocks noChangeAspect="1"/>
          </p:cNvPicPr>
          <p:nvPr/>
        </p:nvPicPr>
        <p:blipFill>
          <a:blip r:embed="rId2"/>
          <a:stretch>
            <a:fillRect/>
          </a:stretch>
        </p:blipFill>
        <p:spPr>
          <a:xfrm>
            <a:off x="0" y="0"/>
            <a:ext cx="6272784" cy="6857999"/>
          </a:xfrm>
          <a:prstGeom prst="rect">
            <a:avLst/>
          </a:prstGeom>
        </p:spPr>
      </p:pic>
      <p:pic>
        <p:nvPicPr>
          <p:cNvPr id="11" name="Picture 10">
            <a:extLst>
              <a:ext uri="{FF2B5EF4-FFF2-40B4-BE49-F238E27FC236}">
                <a16:creationId xmlns:a16="http://schemas.microsoft.com/office/drawing/2014/main" id="{F16C92F5-19AE-4A78-8779-EE54D2A6F940}"/>
              </a:ext>
            </a:extLst>
          </p:cNvPr>
          <p:cNvPicPr>
            <a:picLocks noChangeAspect="1"/>
          </p:cNvPicPr>
          <p:nvPr/>
        </p:nvPicPr>
        <p:blipFill>
          <a:blip r:embed="rId3"/>
          <a:stretch>
            <a:fillRect/>
          </a:stretch>
        </p:blipFill>
        <p:spPr>
          <a:xfrm>
            <a:off x="6163056" y="0"/>
            <a:ext cx="6028944" cy="6857999"/>
          </a:xfrm>
          <a:prstGeom prst="rect">
            <a:avLst/>
          </a:prstGeom>
        </p:spPr>
      </p:pic>
    </p:spTree>
    <p:extLst>
      <p:ext uri="{BB962C8B-B14F-4D97-AF65-F5344CB8AC3E}">
        <p14:creationId xmlns:p14="http://schemas.microsoft.com/office/powerpoint/2010/main" val="321542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6912226" y="0"/>
            <a:ext cx="5279774" cy="6721473"/>
          </a:xfrm>
        </p:spPr>
        <p:txBody>
          <a:bodyPr/>
          <a:lstStyle/>
          <a:p>
            <a:pPr algn="ctr"/>
            <a:r>
              <a:rPr lang="en-IN" dirty="0"/>
              <a:t>    </a:t>
            </a:r>
            <a:r>
              <a:rPr lang="en-IN" sz="5100" dirty="0"/>
              <a:t>INTRODUCTION</a:t>
            </a:r>
            <a:r>
              <a:rPr lang="en-IN" dirty="0"/>
              <a:t> </a:t>
            </a:r>
            <a:endParaRPr lang="en-US" dirty="0"/>
          </a:p>
        </p:txBody>
      </p:sp>
      <p:graphicFrame>
        <p:nvGraphicFramePr>
          <p:cNvPr id="3" name="Content Placeholder 2" descr="List Content Placeholder">
            <a:extLst>
              <a:ext uri="{FF2B5EF4-FFF2-40B4-BE49-F238E27FC236}">
                <a16:creationId xmlns:a16="http://schemas.microsoft.com/office/drawing/2014/main" id="{00DD6853-7971-494B-A148-546DF3F15457}"/>
              </a:ext>
            </a:extLst>
          </p:cNvPr>
          <p:cNvGraphicFramePr>
            <a:graphicFrameLocks noGrp="1"/>
          </p:cNvGraphicFramePr>
          <p:nvPr>
            <p:ph idx="1"/>
            <p:extLst>
              <p:ext uri="{D42A27DB-BD31-4B8C-83A1-F6EECF244321}">
                <p14:modId xmlns:p14="http://schemas.microsoft.com/office/powerpoint/2010/main" val="1189827228"/>
              </p:ext>
            </p:extLst>
          </p:nvPr>
        </p:nvGraphicFramePr>
        <p:xfrm>
          <a:off x="838200" y="365124"/>
          <a:ext cx="6156323" cy="5984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C6ED7B87-DBEA-B2A5-AAD0-27D9D2F62FAE}"/>
              </a:ext>
            </a:extLst>
          </p:cNvPr>
          <p:cNvPicPr>
            <a:picLocks noChangeAspect="1"/>
          </p:cNvPicPr>
          <p:nvPr/>
        </p:nvPicPr>
        <p:blipFill>
          <a:blip r:embed="rId7"/>
          <a:stretch>
            <a:fillRect/>
          </a:stretch>
        </p:blipFill>
        <p:spPr>
          <a:xfrm>
            <a:off x="1" y="0"/>
            <a:ext cx="6912226" cy="6721473"/>
          </a:xfrm>
          <a:prstGeom prst="rect">
            <a:avLst/>
          </a:prstGeom>
        </p:spPr>
      </p:pic>
    </p:spTree>
    <p:extLst>
      <p:ext uri="{BB962C8B-B14F-4D97-AF65-F5344CB8AC3E}">
        <p14:creationId xmlns:p14="http://schemas.microsoft.com/office/powerpoint/2010/main" val="308978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FEAF5-B805-F6D4-FD40-1016B0E75A1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4B282D2B-CCC3-8C2A-BBC5-73BEA06580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7468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C45E3-98D6-92ED-7727-0447AA39009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707427C-52A4-21FE-2579-D4DFE7153F26}"/>
              </a:ext>
            </a:extLst>
          </p:cNvPr>
          <p:cNvPicPr>
            <a:picLocks noChangeAspect="1"/>
          </p:cNvPicPr>
          <p:nvPr/>
        </p:nvPicPr>
        <p:blipFill>
          <a:blip r:embed="rId3"/>
          <a:stretch>
            <a:fillRect/>
          </a:stretch>
        </p:blipFill>
        <p:spPr>
          <a:xfrm>
            <a:off x="2199190" y="601884"/>
            <a:ext cx="7569843" cy="5578997"/>
          </a:xfrm>
          <a:prstGeom prst="rect">
            <a:avLst/>
          </a:prstGeom>
        </p:spPr>
      </p:pic>
    </p:spTree>
    <p:extLst>
      <p:ext uri="{BB962C8B-B14F-4D97-AF65-F5344CB8AC3E}">
        <p14:creationId xmlns:p14="http://schemas.microsoft.com/office/powerpoint/2010/main" val="66161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D54C4-5AEA-5B82-09A5-11359B05F08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AE2C11-303F-8D99-953B-C20104491C6A}"/>
              </a:ext>
            </a:extLst>
          </p:cNvPr>
          <p:cNvSpPr>
            <a:spLocks noGrp="1"/>
          </p:cNvSpPr>
          <p:nvPr>
            <p:ph type="sldNum" sz="quarter" idx="10"/>
          </p:nvPr>
        </p:nvSpPr>
        <p:spPr/>
        <p:txBody>
          <a:bodyPr/>
          <a:lstStyle/>
          <a:p>
            <a:r>
              <a:rPr lang="en-US"/>
              <a:t>PAGE </a:t>
            </a:r>
            <a:fld id="{4A9B5881-4007-4345-955A-79C2656F0C49}" type="slidenum">
              <a:rPr lang="en-US" smtClean="0"/>
              <a:pPr/>
              <a:t>32</a:t>
            </a:fld>
            <a:endParaRPr lang="en-US" dirty="0"/>
          </a:p>
        </p:txBody>
      </p:sp>
      <p:pic>
        <p:nvPicPr>
          <p:cNvPr id="3" name="Picture 2">
            <a:extLst>
              <a:ext uri="{FF2B5EF4-FFF2-40B4-BE49-F238E27FC236}">
                <a16:creationId xmlns:a16="http://schemas.microsoft.com/office/drawing/2014/main" id="{8B82DCFC-783A-E653-7AFD-87B925F307CF}"/>
              </a:ext>
            </a:extLst>
          </p:cNvPr>
          <p:cNvPicPr>
            <a:picLocks noChangeAspect="1"/>
          </p:cNvPicPr>
          <p:nvPr/>
        </p:nvPicPr>
        <p:blipFill>
          <a:blip r:embed="rId2"/>
          <a:stretch>
            <a:fillRect/>
          </a:stretch>
        </p:blipFill>
        <p:spPr>
          <a:xfrm>
            <a:off x="0" y="128017"/>
            <a:ext cx="6876288" cy="4187951"/>
          </a:xfrm>
          <a:prstGeom prst="rect">
            <a:avLst/>
          </a:prstGeom>
        </p:spPr>
      </p:pic>
      <p:pic>
        <p:nvPicPr>
          <p:cNvPr id="6" name="Picture 5">
            <a:extLst>
              <a:ext uri="{FF2B5EF4-FFF2-40B4-BE49-F238E27FC236}">
                <a16:creationId xmlns:a16="http://schemas.microsoft.com/office/drawing/2014/main" id="{003BBE7B-64EB-F379-9B88-6BF189495443}"/>
              </a:ext>
            </a:extLst>
          </p:cNvPr>
          <p:cNvPicPr>
            <a:picLocks noChangeAspect="1"/>
          </p:cNvPicPr>
          <p:nvPr/>
        </p:nvPicPr>
        <p:blipFill>
          <a:blip r:embed="rId3"/>
          <a:stretch>
            <a:fillRect/>
          </a:stretch>
        </p:blipFill>
        <p:spPr>
          <a:xfrm>
            <a:off x="4425696" y="3429000"/>
            <a:ext cx="7766304" cy="3429000"/>
          </a:xfrm>
          <a:prstGeom prst="rect">
            <a:avLst/>
          </a:prstGeom>
        </p:spPr>
      </p:pic>
    </p:spTree>
    <p:extLst>
      <p:ext uri="{BB962C8B-B14F-4D97-AF65-F5344CB8AC3E}">
        <p14:creationId xmlns:p14="http://schemas.microsoft.com/office/powerpoint/2010/main" val="208385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2C855-C023-334D-F06E-ECD9CBB77FC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BAD4F83-6094-F7D5-84BC-BE71FA740648}"/>
              </a:ext>
            </a:extLst>
          </p:cNvPr>
          <p:cNvSpPr txBox="1"/>
          <p:nvPr/>
        </p:nvSpPr>
        <p:spPr>
          <a:xfrm>
            <a:off x="0" y="0"/>
            <a:ext cx="12120880" cy="6740307"/>
          </a:xfrm>
          <a:prstGeom prst="rect">
            <a:avLst/>
          </a:prstGeom>
          <a:noFill/>
        </p:spPr>
        <p:txBody>
          <a:bodyPr wrap="square" rtlCol="0">
            <a:spAutoFit/>
          </a:bodyPr>
          <a:lstStyle/>
          <a:p>
            <a:pPr marL="342900" indent="-342900">
              <a:buAutoNum type="arabicPeriod"/>
            </a:pPr>
            <a:r>
              <a:rPr lang="en-US" dirty="0">
                <a:solidFill>
                  <a:schemeClr val="bg1"/>
                </a:solidFill>
              </a:rPr>
              <a:t>Confusion Matrix &amp; Class Distribution Analysis</a:t>
            </a:r>
            <a:br>
              <a:rPr lang="en-US" dirty="0">
                <a:solidFill>
                  <a:schemeClr val="bg1"/>
                </a:solidFill>
              </a:rPr>
            </a:br>
            <a:r>
              <a:rPr lang="en-US" dirty="0">
                <a:solidFill>
                  <a:schemeClr val="bg1"/>
                </a:solidFill>
              </a:rPr>
              <a:t>Confusion Matrix (Top-left in first image):</a:t>
            </a:r>
            <a:br>
              <a:rPr lang="en-US" dirty="0">
                <a:solidFill>
                  <a:schemeClr val="bg1"/>
                </a:solidFill>
              </a:rPr>
            </a:br>
            <a:r>
              <a:rPr lang="en-US" dirty="0">
                <a:solidFill>
                  <a:schemeClr val="bg1"/>
                </a:solidFill>
              </a:rPr>
              <a:t>The confusion matrix shows how well the model is distinguishing between different American Sign Language (ASL) classes. A perfect classification would show all values along the diagonal, which is largely achieved here. Misclassifications are minimal, indicating high model accuracy.</a:t>
            </a:r>
            <a:br>
              <a:rPr lang="en-US" dirty="0">
                <a:solidFill>
                  <a:schemeClr val="bg1"/>
                </a:solidFill>
              </a:rPr>
            </a:br>
            <a:r>
              <a:rPr lang="en-US" dirty="0">
                <a:solidFill>
                  <a:schemeClr val="bg1"/>
                </a:solidFill>
              </a:rPr>
              <a:t>Class Distribution (Top-right bar chart):</a:t>
            </a:r>
            <a:br>
              <a:rPr lang="en-US" dirty="0">
                <a:solidFill>
                  <a:schemeClr val="bg1"/>
                </a:solidFill>
              </a:rPr>
            </a:br>
            <a:r>
              <a:rPr lang="en-US" dirty="0">
                <a:solidFill>
                  <a:schemeClr val="bg1"/>
                </a:solidFill>
              </a:rPr>
              <a:t>Each class (e.g., HELLO, THANK YOU, ILOVEYOU) has a near-uniform distribution (~50 images per class), which contributes to balanced training and reduced bias toward any single class.</a:t>
            </a:r>
            <a:br>
              <a:rPr lang="en-US" dirty="0">
                <a:solidFill>
                  <a:schemeClr val="bg1"/>
                </a:solidFill>
              </a:rPr>
            </a:br>
            <a:r>
              <a:rPr lang="en-US" dirty="0">
                <a:solidFill>
                  <a:schemeClr val="bg1"/>
                </a:solidFill>
              </a:rPr>
              <a:t>Bounding Box Analysis:</a:t>
            </a:r>
            <a:br>
              <a:rPr lang="en-US" dirty="0">
                <a:solidFill>
                  <a:schemeClr val="bg1"/>
                </a:solidFill>
              </a:rPr>
            </a:br>
            <a:r>
              <a:rPr lang="en-US" dirty="0">
                <a:solidFill>
                  <a:schemeClr val="bg1"/>
                </a:solidFill>
              </a:rPr>
              <a:t>The right-hand side contains plots showing object position (x, y) and dimensions (width, height) distributions. This visualization ensures bounding boxes are well spread across the image space and of varied sizes—important for robust model learning.</a:t>
            </a:r>
            <a:br>
              <a:rPr lang="en-US" dirty="0">
                <a:solidFill>
                  <a:schemeClr val="bg1"/>
                </a:solidFill>
              </a:rPr>
            </a:br>
            <a:br>
              <a:rPr lang="en-US" dirty="0">
                <a:solidFill>
                  <a:schemeClr val="bg1"/>
                </a:solidFill>
              </a:rPr>
            </a:br>
            <a:r>
              <a:rPr lang="en-US" dirty="0">
                <a:solidFill>
                  <a:schemeClr val="bg1"/>
                </a:solidFill>
              </a:rPr>
              <a:t>2. Model Performance Metrics</a:t>
            </a:r>
            <a:br>
              <a:rPr lang="en-US" dirty="0">
                <a:solidFill>
                  <a:schemeClr val="bg1"/>
                </a:solidFill>
              </a:rPr>
            </a:br>
            <a:r>
              <a:rPr lang="en-US" dirty="0">
                <a:solidFill>
                  <a:schemeClr val="bg1"/>
                </a:solidFill>
              </a:rPr>
              <a:t>Training and Validation Losses (Second image - Left):</a:t>
            </a:r>
            <a:br>
              <a:rPr lang="en-US" dirty="0">
                <a:solidFill>
                  <a:schemeClr val="bg1"/>
                </a:solidFill>
              </a:rPr>
            </a:br>
            <a:br>
              <a:rPr lang="en-US" dirty="0">
                <a:solidFill>
                  <a:schemeClr val="bg1"/>
                </a:solidFill>
              </a:rPr>
            </a:br>
            <a:r>
              <a:rPr lang="en-US" dirty="0">
                <a:solidFill>
                  <a:schemeClr val="bg1"/>
                </a:solidFill>
              </a:rPr>
              <a:t>train/</a:t>
            </a:r>
            <a:r>
              <a:rPr lang="en-US" dirty="0" err="1">
                <a:solidFill>
                  <a:schemeClr val="bg1"/>
                </a:solidFill>
              </a:rPr>
              <a:t>box_loss</a:t>
            </a:r>
            <a:r>
              <a:rPr lang="en-US" dirty="0">
                <a:solidFill>
                  <a:schemeClr val="bg1"/>
                </a:solidFill>
              </a:rPr>
              <a:t>, train/</a:t>
            </a:r>
            <a:r>
              <a:rPr lang="en-US" dirty="0" err="1">
                <a:solidFill>
                  <a:schemeClr val="bg1"/>
                </a:solidFill>
              </a:rPr>
              <a:t>cls_loss</a:t>
            </a:r>
            <a:r>
              <a:rPr lang="en-US" dirty="0">
                <a:solidFill>
                  <a:schemeClr val="bg1"/>
                </a:solidFill>
              </a:rPr>
              <a:t>, and train/</a:t>
            </a:r>
            <a:r>
              <a:rPr lang="en-US" dirty="0" err="1">
                <a:solidFill>
                  <a:schemeClr val="bg1"/>
                </a:solidFill>
              </a:rPr>
              <a:t>dfl_loss</a:t>
            </a:r>
            <a:r>
              <a:rPr lang="en-US" dirty="0">
                <a:solidFill>
                  <a:schemeClr val="bg1"/>
                </a:solidFill>
              </a:rPr>
              <a:t> all decrease steadily over epochs.</a:t>
            </a:r>
            <a:br>
              <a:rPr lang="en-US" dirty="0">
                <a:solidFill>
                  <a:schemeClr val="bg1"/>
                </a:solidFill>
              </a:rPr>
            </a:br>
            <a:r>
              <a:rPr lang="en-US" dirty="0" err="1">
                <a:solidFill>
                  <a:schemeClr val="bg1"/>
                </a:solidFill>
              </a:rPr>
              <a:t>val</a:t>
            </a:r>
            <a:r>
              <a:rPr lang="en-US" dirty="0">
                <a:solidFill>
                  <a:schemeClr val="bg1"/>
                </a:solidFill>
              </a:rPr>
              <a:t>/</a:t>
            </a:r>
            <a:r>
              <a:rPr lang="en-US" dirty="0" err="1">
                <a:solidFill>
                  <a:schemeClr val="bg1"/>
                </a:solidFill>
              </a:rPr>
              <a:t>box_loss</a:t>
            </a:r>
            <a:r>
              <a:rPr lang="en-US" dirty="0">
                <a:solidFill>
                  <a:schemeClr val="bg1"/>
                </a:solidFill>
              </a:rPr>
              <a:t>, </a:t>
            </a:r>
            <a:r>
              <a:rPr lang="en-US" dirty="0" err="1">
                <a:solidFill>
                  <a:schemeClr val="bg1"/>
                </a:solidFill>
              </a:rPr>
              <a:t>val</a:t>
            </a:r>
            <a:r>
              <a:rPr lang="en-US" dirty="0">
                <a:solidFill>
                  <a:schemeClr val="bg1"/>
                </a:solidFill>
              </a:rPr>
              <a:t>/</a:t>
            </a:r>
            <a:r>
              <a:rPr lang="en-US" dirty="0" err="1">
                <a:solidFill>
                  <a:schemeClr val="bg1"/>
                </a:solidFill>
              </a:rPr>
              <a:t>cls_loss</a:t>
            </a:r>
            <a:r>
              <a:rPr lang="en-US" dirty="0">
                <a:solidFill>
                  <a:schemeClr val="bg1"/>
                </a:solidFill>
              </a:rPr>
              <a:t>, and </a:t>
            </a:r>
            <a:r>
              <a:rPr lang="en-US" dirty="0" err="1">
                <a:solidFill>
                  <a:schemeClr val="bg1"/>
                </a:solidFill>
              </a:rPr>
              <a:t>val</a:t>
            </a:r>
            <a:r>
              <a:rPr lang="en-US" dirty="0">
                <a:solidFill>
                  <a:schemeClr val="bg1"/>
                </a:solidFill>
              </a:rPr>
              <a:t>/</a:t>
            </a:r>
            <a:r>
              <a:rPr lang="en-US" dirty="0" err="1">
                <a:solidFill>
                  <a:schemeClr val="bg1"/>
                </a:solidFill>
              </a:rPr>
              <a:t>dfl_loss</a:t>
            </a:r>
            <a:r>
              <a:rPr lang="en-US" dirty="0">
                <a:solidFill>
                  <a:schemeClr val="bg1"/>
                </a:solidFill>
              </a:rPr>
              <a:t> follow a similar trend, confirming that the model is learning effectively without overfitting.</a:t>
            </a:r>
            <a:br>
              <a:rPr lang="en-US" dirty="0">
                <a:solidFill>
                  <a:schemeClr val="bg1"/>
                </a:solidFill>
              </a:rPr>
            </a:br>
            <a:r>
              <a:rPr lang="en-US" dirty="0">
                <a:solidFill>
                  <a:schemeClr val="bg1"/>
                </a:solidFill>
              </a:rPr>
              <a:t>Accuracy Metrics:</a:t>
            </a:r>
            <a:br>
              <a:rPr lang="en-US" dirty="0"/>
            </a:br>
            <a:r>
              <a:rPr lang="en-US" dirty="0">
                <a:solidFill>
                  <a:schemeClr val="bg1"/>
                </a:solidFill>
              </a:rPr>
              <a:t>Precision and Recall approach ~0.98–1.0, reflecting a high rate of correct detections and low false positives/negatives.</a:t>
            </a:r>
            <a:br>
              <a:rPr lang="en-US" dirty="0">
                <a:solidFill>
                  <a:schemeClr val="bg1"/>
                </a:solidFill>
              </a:rPr>
            </a:br>
            <a:r>
              <a:rPr lang="en-US" dirty="0">
                <a:solidFill>
                  <a:schemeClr val="bg1"/>
                </a:solidFill>
              </a:rPr>
              <a:t>mAP@0.5 and mAP@0.5:0.95 (Mean Average Precision): These scores measure the model's detection quality across multiple </a:t>
            </a:r>
            <a:r>
              <a:rPr lang="en-US" dirty="0" err="1">
                <a:solidFill>
                  <a:schemeClr val="bg1"/>
                </a:solidFill>
              </a:rPr>
              <a:t>IoU</a:t>
            </a:r>
            <a:r>
              <a:rPr lang="en-US" dirty="0">
                <a:solidFill>
                  <a:schemeClr val="bg1"/>
                </a:solidFill>
              </a:rPr>
              <a:t> thresholds, with scores close to or above 0.95 indicating excellent performance.</a:t>
            </a:r>
          </a:p>
          <a:p>
            <a:endParaRPr lang="en-US" dirty="0">
              <a:solidFill>
                <a:schemeClr val="bg1"/>
              </a:solidFill>
            </a:endParaRPr>
          </a:p>
        </p:txBody>
      </p:sp>
    </p:spTree>
    <p:extLst>
      <p:ext uri="{BB962C8B-B14F-4D97-AF65-F5344CB8AC3E}">
        <p14:creationId xmlns:p14="http://schemas.microsoft.com/office/powerpoint/2010/main" val="189095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A6F6A-A683-6E06-257E-3CF97B09D1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C44DE0E-FA9B-3D38-EE09-D663E5880687}"/>
              </a:ext>
            </a:extLst>
          </p:cNvPr>
          <p:cNvSpPr txBox="1"/>
          <p:nvPr/>
        </p:nvSpPr>
        <p:spPr>
          <a:xfrm>
            <a:off x="182880" y="487680"/>
            <a:ext cx="12192000" cy="5324535"/>
          </a:xfrm>
          <a:prstGeom prst="rect">
            <a:avLst/>
          </a:prstGeom>
          <a:noFill/>
        </p:spPr>
        <p:txBody>
          <a:bodyPr wrap="square" rtlCol="0">
            <a:spAutoFit/>
          </a:bodyPr>
          <a:lstStyle/>
          <a:p>
            <a:r>
              <a:rPr lang="en-US" sz="2000" dirty="0">
                <a:solidFill>
                  <a:schemeClr val="bg1"/>
                </a:solidFill>
              </a:rPr>
              <a:t>Sample Inference Images:</a:t>
            </a:r>
            <a:br>
              <a:rPr lang="en-US" sz="2000" dirty="0">
                <a:solidFill>
                  <a:schemeClr val="bg1"/>
                </a:solidFill>
              </a:rPr>
            </a:br>
            <a:r>
              <a:rPr lang="en-US" sz="2000" dirty="0">
                <a:solidFill>
                  <a:schemeClr val="bg1"/>
                </a:solidFill>
              </a:rPr>
              <a:t>The right section shows real predictions made by the trained model. Bounding boxes with class labels and confidence scores demonstrate real-time performance and accuracy.</a:t>
            </a:r>
            <a:br>
              <a:rPr lang="en-US" sz="2000" dirty="0">
                <a:solidFill>
                  <a:schemeClr val="bg1"/>
                </a:solidFill>
              </a:rPr>
            </a:br>
            <a:br>
              <a:rPr lang="en-US" sz="2000" dirty="0">
                <a:solidFill>
                  <a:schemeClr val="bg1"/>
                </a:solidFill>
              </a:rPr>
            </a:br>
            <a:r>
              <a:rPr lang="en-US" sz="2000" dirty="0">
                <a:solidFill>
                  <a:schemeClr val="bg1"/>
                </a:solidFill>
              </a:rPr>
              <a:t>3. Training Summary &amp; Model Output</a:t>
            </a:r>
            <a:br>
              <a:rPr lang="en-US" sz="2000" dirty="0">
                <a:solidFill>
                  <a:schemeClr val="bg1"/>
                </a:solidFill>
              </a:rPr>
            </a:br>
            <a:r>
              <a:rPr lang="en-US" sz="2000" dirty="0">
                <a:solidFill>
                  <a:schemeClr val="bg1"/>
                </a:solidFill>
              </a:rPr>
              <a:t>Training Summary (YOLOv11) (Third image):</a:t>
            </a:r>
            <a:br>
              <a:rPr lang="en-US" sz="2000" dirty="0">
                <a:solidFill>
                  <a:schemeClr val="bg1"/>
                </a:solidFill>
              </a:rPr>
            </a:br>
            <a:br>
              <a:rPr lang="en-US" sz="2000" dirty="0">
                <a:solidFill>
                  <a:schemeClr val="bg1"/>
                </a:solidFill>
              </a:rPr>
            </a:br>
            <a:r>
              <a:rPr lang="en-US" sz="2000" dirty="0">
                <a:solidFill>
                  <a:schemeClr val="bg1"/>
                </a:solidFill>
              </a:rPr>
              <a:t>Trained for 20 epochs using </a:t>
            </a:r>
            <a:r>
              <a:rPr lang="en-US" sz="2000" dirty="0" err="1">
                <a:solidFill>
                  <a:schemeClr val="bg1"/>
                </a:solidFill>
              </a:rPr>
              <a:t>Ultralytics</a:t>
            </a:r>
            <a:r>
              <a:rPr lang="en-US" sz="2000" dirty="0">
                <a:solidFill>
                  <a:schemeClr val="bg1"/>
                </a:solidFill>
              </a:rPr>
              <a:t> YOLOv11 on a dataset with 252 images.</a:t>
            </a:r>
            <a:br>
              <a:rPr lang="en-US" sz="2000" dirty="0">
                <a:solidFill>
                  <a:schemeClr val="bg1"/>
                </a:solidFill>
              </a:rPr>
            </a:br>
            <a:r>
              <a:rPr lang="en-US" sz="2000" dirty="0">
                <a:solidFill>
                  <a:schemeClr val="bg1"/>
                </a:solidFill>
              </a:rPr>
              <a:t>Model training was completed in 1.42 hours using a NVIDIA RTX 4050 GPU.</a:t>
            </a:r>
            <a:br>
              <a:rPr lang="en-US" sz="2000" dirty="0">
                <a:solidFill>
                  <a:schemeClr val="bg1"/>
                </a:solidFill>
              </a:rPr>
            </a:br>
            <a:r>
              <a:rPr lang="en-US" sz="2000" dirty="0">
                <a:solidFill>
                  <a:schemeClr val="bg1"/>
                </a:solidFill>
              </a:rPr>
              <a:t>Final model saved as best.pt and last.pt for future inference or deployment.</a:t>
            </a:r>
            <a:br>
              <a:rPr lang="en-US" sz="2000" dirty="0">
                <a:solidFill>
                  <a:schemeClr val="bg1"/>
                </a:solidFill>
              </a:rPr>
            </a:br>
            <a:r>
              <a:rPr lang="en-US" sz="2000" dirty="0">
                <a:solidFill>
                  <a:schemeClr val="bg1"/>
                </a:solidFill>
              </a:rPr>
              <a:t>Final Metrics:</a:t>
            </a:r>
            <a:br>
              <a:rPr lang="en-US" sz="2000" dirty="0">
                <a:solidFill>
                  <a:schemeClr val="bg1"/>
                </a:solidFill>
              </a:rPr>
            </a:br>
            <a:br>
              <a:rPr lang="en-US" sz="2000" dirty="0">
                <a:solidFill>
                  <a:schemeClr val="bg1"/>
                </a:solidFill>
              </a:rPr>
            </a:br>
            <a:r>
              <a:rPr lang="en-US" sz="2000" dirty="0">
                <a:solidFill>
                  <a:schemeClr val="bg1"/>
                </a:solidFill>
              </a:rPr>
              <a:t>Overall mAP@0.5: 0.984</a:t>
            </a:r>
            <a:br>
              <a:rPr lang="en-US" sz="2000" dirty="0">
                <a:solidFill>
                  <a:schemeClr val="bg1"/>
                </a:solidFill>
              </a:rPr>
            </a:br>
            <a:r>
              <a:rPr lang="en-US" sz="2000" dirty="0">
                <a:solidFill>
                  <a:schemeClr val="bg1"/>
                </a:solidFill>
              </a:rPr>
              <a:t>mAP@0.5:0.95: 0.682</a:t>
            </a:r>
            <a:br>
              <a:rPr lang="en-US" sz="2000" dirty="0">
                <a:solidFill>
                  <a:schemeClr val="bg1"/>
                </a:solidFill>
              </a:rPr>
            </a:br>
            <a:r>
              <a:rPr lang="en-US" sz="2000" dirty="0">
                <a:solidFill>
                  <a:schemeClr val="bg1"/>
                </a:solidFill>
              </a:rPr>
              <a:t>Model shows consistent high performance across all classes.</a:t>
            </a:r>
            <a:br>
              <a:rPr lang="en-US" sz="2000" dirty="0">
                <a:solidFill>
                  <a:schemeClr val="bg1"/>
                </a:solidFill>
              </a:rPr>
            </a:br>
            <a:r>
              <a:rPr lang="en-US" sz="2000" dirty="0">
                <a:solidFill>
                  <a:schemeClr val="bg1"/>
                </a:solidFill>
              </a:rPr>
              <a:t>Most classes (e.g., HELLO, ILOVEYOU, THANK YOU) have precision and recall nearing 1.0, indicating strong classification reliability.</a:t>
            </a:r>
          </a:p>
        </p:txBody>
      </p:sp>
    </p:spTree>
    <p:extLst>
      <p:ext uri="{BB962C8B-B14F-4D97-AF65-F5344CB8AC3E}">
        <p14:creationId xmlns:p14="http://schemas.microsoft.com/office/powerpoint/2010/main" val="410791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906A1-9B63-9306-1A2D-77F86F3160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68044-9C05-A94F-0FCF-4F5949FD2DFF}"/>
              </a:ext>
            </a:extLst>
          </p:cNvPr>
          <p:cNvSpPr>
            <a:spLocks noGrp="1"/>
          </p:cNvSpPr>
          <p:nvPr>
            <p:ph type="title"/>
          </p:nvPr>
        </p:nvSpPr>
        <p:spPr>
          <a:xfrm>
            <a:off x="7512000" y="0"/>
            <a:ext cx="4680000" cy="6678592"/>
          </a:xfrm>
        </p:spPr>
        <p:txBody>
          <a:bodyPr>
            <a:normAutofit/>
          </a:bodyPr>
          <a:lstStyle/>
          <a:p>
            <a:pPr algn="r"/>
            <a:r>
              <a:rPr lang="en-IN" sz="5100" dirty="0"/>
              <a:t>OUTPUTS</a:t>
            </a:r>
            <a:endParaRPr lang="en-US" sz="5100" dirty="0"/>
          </a:p>
        </p:txBody>
      </p:sp>
      <p:sp>
        <p:nvSpPr>
          <p:cNvPr id="3" name="Content Placeholder 2">
            <a:extLst>
              <a:ext uri="{FF2B5EF4-FFF2-40B4-BE49-F238E27FC236}">
                <a16:creationId xmlns:a16="http://schemas.microsoft.com/office/drawing/2014/main" id="{26BF8694-DF83-8E78-4F93-66FF36071BE0}"/>
              </a:ext>
            </a:extLst>
          </p:cNvPr>
          <p:cNvSpPr>
            <a:spLocks noGrp="1"/>
          </p:cNvSpPr>
          <p:nvPr>
            <p:ph idx="1"/>
          </p:nvPr>
        </p:nvSpPr>
        <p:spPr/>
        <p:txBody>
          <a:bodyPr/>
          <a:lstStyle/>
          <a:p>
            <a:endParaRPr lang="en-IN"/>
          </a:p>
        </p:txBody>
      </p:sp>
      <p:pic>
        <p:nvPicPr>
          <p:cNvPr id="10" name="Picture 9">
            <a:extLst>
              <a:ext uri="{FF2B5EF4-FFF2-40B4-BE49-F238E27FC236}">
                <a16:creationId xmlns:a16="http://schemas.microsoft.com/office/drawing/2014/main" id="{6C7F604D-CBC8-35D1-0370-1FAC1FFC68E7}"/>
              </a:ext>
            </a:extLst>
          </p:cNvPr>
          <p:cNvPicPr>
            <a:picLocks noChangeAspect="1"/>
          </p:cNvPicPr>
          <p:nvPr/>
        </p:nvPicPr>
        <p:blipFill>
          <a:blip r:embed="rId2"/>
          <a:stretch>
            <a:fillRect/>
          </a:stretch>
        </p:blipFill>
        <p:spPr>
          <a:xfrm>
            <a:off x="0" y="1"/>
            <a:ext cx="7512000" cy="6678592"/>
          </a:xfrm>
          <a:prstGeom prst="rect">
            <a:avLst/>
          </a:prstGeom>
        </p:spPr>
      </p:pic>
    </p:spTree>
    <p:extLst>
      <p:ext uri="{BB962C8B-B14F-4D97-AF65-F5344CB8AC3E}">
        <p14:creationId xmlns:p14="http://schemas.microsoft.com/office/powerpoint/2010/main" val="261081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CB503-FD60-8BB7-1E9E-ABD2318F1DA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0CE3A68-7282-96A5-A689-CA545CAF6E7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1447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3C256-4490-2559-7159-E3823496317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B89D7CD-DCFF-BB14-70AE-435A878F6B5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0318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12262-1A4C-69FB-2FB7-7F06590C29C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2722BDA-08E1-84AA-1AB3-3D5F6CA85052}"/>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CC65D80B-C17E-41E1-9867-6919BF333D4C}"/>
              </a:ext>
            </a:extLst>
          </p:cNvPr>
          <p:cNvSpPr txBox="1"/>
          <p:nvPr/>
        </p:nvSpPr>
        <p:spPr>
          <a:xfrm>
            <a:off x="4424680" y="1066800"/>
            <a:ext cx="3342640" cy="584775"/>
          </a:xfrm>
          <a:prstGeom prst="rect">
            <a:avLst/>
          </a:prstGeom>
          <a:noFill/>
        </p:spPr>
        <p:txBody>
          <a:bodyPr wrap="square" rtlCol="0">
            <a:spAutoFit/>
          </a:bodyPr>
          <a:lstStyle/>
          <a:p>
            <a:pPr algn="ctr"/>
            <a:r>
              <a:rPr lang="en-IN" sz="3200" dirty="0">
                <a:solidFill>
                  <a:srgbClr val="C00000"/>
                </a:solidFill>
              </a:rPr>
              <a:t>LEARN ASL </a:t>
            </a:r>
            <a:endParaRPr lang="en-US" sz="3200" dirty="0">
              <a:solidFill>
                <a:srgbClr val="C00000"/>
              </a:solidFill>
            </a:endParaRPr>
          </a:p>
        </p:txBody>
      </p:sp>
    </p:spTree>
    <p:extLst>
      <p:ext uri="{BB962C8B-B14F-4D97-AF65-F5344CB8AC3E}">
        <p14:creationId xmlns:p14="http://schemas.microsoft.com/office/powerpoint/2010/main" val="429384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65D35-9105-729A-C8E8-2ED19FEB0F4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3F14A14-211C-05FE-F509-D10D046158A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3157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4F43F21-446C-9313-7C46-74E894A6BF6F}"/>
              </a:ext>
            </a:extLst>
          </p:cNvPr>
          <p:cNvSpPr>
            <a:spLocks noGrp="1"/>
          </p:cNvSpPr>
          <p:nvPr>
            <p:ph type="title"/>
          </p:nvPr>
        </p:nvSpPr>
        <p:spPr>
          <a:xfrm>
            <a:off x="7511999" y="0"/>
            <a:ext cx="4680001" cy="6705600"/>
          </a:xfrm>
        </p:spPr>
        <p:txBody>
          <a:bodyPr/>
          <a:lstStyle/>
          <a:p>
            <a:pPr algn="ctr"/>
            <a:r>
              <a:rPr lang="en-IN" sz="5100" dirty="0"/>
              <a:t>INTRODUCTION</a:t>
            </a:r>
            <a:r>
              <a:rPr lang="en-IN" dirty="0"/>
              <a:t> </a:t>
            </a:r>
          </a:p>
        </p:txBody>
      </p:sp>
      <p:sp>
        <p:nvSpPr>
          <p:cNvPr id="10" name="Content Placeholder 9">
            <a:extLst>
              <a:ext uri="{FF2B5EF4-FFF2-40B4-BE49-F238E27FC236}">
                <a16:creationId xmlns:a16="http://schemas.microsoft.com/office/drawing/2014/main" id="{302A352D-94A2-64B4-6719-2AA8E8875B06}"/>
              </a:ext>
            </a:extLst>
          </p:cNvPr>
          <p:cNvSpPr>
            <a:spLocks noGrp="1"/>
          </p:cNvSpPr>
          <p:nvPr>
            <p:ph idx="1"/>
          </p:nvPr>
        </p:nvSpPr>
        <p:spPr>
          <a:xfrm>
            <a:off x="138896" y="365124"/>
            <a:ext cx="6855627" cy="5984875"/>
          </a:xfrm>
        </p:spPr>
        <p:txBody>
          <a:bodyPr/>
          <a:lstStyle/>
          <a:p>
            <a:r>
              <a:rPr lang="en-US" dirty="0"/>
              <a:t>Deaf and hard-of-hearing individuals face major communication barriers that limit their participation in key areas like education, employment, and healthcare. Existing tools such as interpreters and closed captioning are often costly, inflexible, and not widely available. This project proposes a real-time, AI-powered American Sign Language (ASL) recognition system to translate gestures into text or speech, enabling seamless communication and promoting greater social inclusion and accessibility for the deaf and hard-of-hearing community.</a:t>
            </a:r>
            <a:endParaRPr lang="en-IN" dirty="0"/>
          </a:p>
        </p:txBody>
      </p:sp>
    </p:spTree>
    <p:extLst>
      <p:ext uri="{BB962C8B-B14F-4D97-AF65-F5344CB8AC3E}">
        <p14:creationId xmlns:p14="http://schemas.microsoft.com/office/powerpoint/2010/main" val="216983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1F8DB-F5BF-C783-3424-21DD1F93C1B0}"/>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E0D2764-16AD-F28D-B627-713CDE26CB5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3242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55D01-B2DC-026F-4EEB-CE31EBABE32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A7DFED1-45BA-3503-D7F1-153BCEB8A593}"/>
              </a:ext>
            </a:extLst>
          </p:cNvPr>
          <p:cNvSpPr>
            <a:spLocks noGrp="1"/>
          </p:cNvSpPr>
          <p:nvPr>
            <p:ph type="title"/>
          </p:nvPr>
        </p:nvSpPr>
        <p:spPr>
          <a:xfrm>
            <a:off x="0" y="1"/>
            <a:ext cx="4305300" cy="6721472"/>
          </a:xfrm>
        </p:spPr>
        <p:txBody>
          <a:bodyPr/>
          <a:lstStyle/>
          <a:p>
            <a:r>
              <a:rPr lang="en-IN" dirty="0"/>
              <a:t>Conclusion </a:t>
            </a:r>
            <a:endParaRPr lang="en-US" dirty="0"/>
          </a:p>
        </p:txBody>
      </p:sp>
      <p:sp>
        <p:nvSpPr>
          <p:cNvPr id="5" name="TextBox 4">
            <a:extLst>
              <a:ext uri="{FF2B5EF4-FFF2-40B4-BE49-F238E27FC236}">
                <a16:creationId xmlns:a16="http://schemas.microsoft.com/office/drawing/2014/main" id="{A38B7E7C-AFFD-3485-8409-172662CDB35D}"/>
              </a:ext>
            </a:extLst>
          </p:cNvPr>
          <p:cNvSpPr txBox="1"/>
          <p:nvPr/>
        </p:nvSpPr>
        <p:spPr>
          <a:xfrm>
            <a:off x="4805680" y="1706880"/>
            <a:ext cx="6548120" cy="3539430"/>
          </a:xfrm>
          <a:prstGeom prst="rect">
            <a:avLst/>
          </a:prstGeom>
          <a:noFill/>
        </p:spPr>
        <p:txBody>
          <a:bodyPr wrap="square" rtlCol="0">
            <a:spAutoFit/>
          </a:bodyPr>
          <a:lstStyle/>
          <a:p>
            <a:r>
              <a:rPr lang="en-US" sz="2800" dirty="0">
                <a:solidFill>
                  <a:schemeClr val="bg1"/>
                </a:solidFill>
              </a:rPr>
              <a:t>The ASL detection model trained using YOLOv11 shows excellent performance in both classification and localization tasks. Balanced dataset labeling, effective bounding box augmentation, and high-accuracy metrics confirm the model's readiness for real-time sign language recognition applications.</a:t>
            </a:r>
          </a:p>
        </p:txBody>
      </p:sp>
    </p:spTree>
    <p:extLst>
      <p:ext uri="{BB962C8B-B14F-4D97-AF65-F5344CB8AC3E}">
        <p14:creationId xmlns:p14="http://schemas.microsoft.com/office/powerpoint/2010/main" val="407227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55D01-B2DC-026F-4EEB-CE31EBABE32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FF4DCC2-1904-C628-DB32-0A2AEB2AEB66}"/>
              </a:ext>
            </a:extLst>
          </p:cNvPr>
          <p:cNvSpPr>
            <a:spLocks noGrp="1"/>
          </p:cNvSpPr>
          <p:nvPr>
            <p:ph type="title"/>
          </p:nvPr>
        </p:nvSpPr>
        <p:spPr>
          <a:xfrm>
            <a:off x="7512000" y="0"/>
            <a:ext cx="4680000" cy="6857999"/>
          </a:xfrm>
        </p:spPr>
        <p:txBody>
          <a:bodyPr/>
          <a:lstStyle/>
          <a:p>
            <a:r>
              <a:rPr lang="en-IN" dirty="0"/>
              <a:t>Any Questions?</a:t>
            </a:r>
          </a:p>
        </p:txBody>
      </p:sp>
      <p:pic>
        <p:nvPicPr>
          <p:cNvPr id="8" name="Content Placeholder 7">
            <a:extLst>
              <a:ext uri="{FF2B5EF4-FFF2-40B4-BE49-F238E27FC236}">
                <a16:creationId xmlns:a16="http://schemas.microsoft.com/office/drawing/2014/main" id="{C5430794-9469-B073-3736-E33AA32D4B89}"/>
              </a:ext>
            </a:extLst>
          </p:cNvPr>
          <p:cNvPicPr>
            <a:picLocks noGrp="1" noChangeAspect="1"/>
          </p:cNvPicPr>
          <p:nvPr>
            <p:ph idx="1"/>
          </p:nvPr>
        </p:nvPicPr>
        <p:blipFill>
          <a:blip r:embed="rId2"/>
          <a:stretch>
            <a:fillRect/>
          </a:stretch>
        </p:blipFill>
        <p:spPr>
          <a:xfrm>
            <a:off x="0" y="0"/>
            <a:ext cx="7512000" cy="6857999"/>
          </a:xfrm>
        </p:spPr>
      </p:pic>
    </p:spTree>
    <p:extLst>
      <p:ext uri="{BB962C8B-B14F-4D97-AF65-F5344CB8AC3E}">
        <p14:creationId xmlns:p14="http://schemas.microsoft.com/office/powerpoint/2010/main" val="18889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CE64E-C647-82F4-9E17-A763CED0E19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8E5C26A-0654-B563-4BF6-C3FFDD90A5EA}"/>
              </a:ext>
            </a:extLst>
          </p:cNvPr>
          <p:cNvSpPr>
            <a:spLocks noGrp="1"/>
          </p:cNvSpPr>
          <p:nvPr>
            <p:ph type="title"/>
          </p:nvPr>
        </p:nvSpPr>
        <p:spPr>
          <a:xfrm>
            <a:off x="7512000" y="0"/>
            <a:ext cx="4680000" cy="6715760"/>
          </a:xfrm>
        </p:spPr>
        <p:txBody>
          <a:bodyPr>
            <a:normAutofit/>
          </a:bodyPr>
          <a:lstStyle/>
          <a:p>
            <a:pPr algn="ctr"/>
            <a:r>
              <a:rPr lang="en-US" sz="5100" dirty="0"/>
              <a:t>PROBLEM STATEMENT</a:t>
            </a:r>
          </a:p>
        </p:txBody>
      </p:sp>
      <p:sp>
        <p:nvSpPr>
          <p:cNvPr id="4" name="Content Placeholder 3">
            <a:extLst>
              <a:ext uri="{FF2B5EF4-FFF2-40B4-BE49-F238E27FC236}">
                <a16:creationId xmlns:a16="http://schemas.microsoft.com/office/drawing/2014/main" id="{022E5639-0E26-2A0D-E759-0D8B7B3E7129}"/>
              </a:ext>
            </a:extLst>
          </p:cNvPr>
          <p:cNvSpPr>
            <a:spLocks noGrp="1"/>
          </p:cNvSpPr>
          <p:nvPr>
            <p:ph idx="1"/>
          </p:nvPr>
        </p:nvSpPr>
        <p:spPr/>
        <p:txBody>
          <a:bodyPr>
            <a:normAutofit/>
          </a:bodyPr>
          <a:lstStyle/>
          <a:p>
            <a:r>
              <a:rPr lang="en-US" sz="3200" dirty="0"/>
              <a:t>Design and create an AI-driven parenting system that employs Generative models and LLM Models to offer the text and audio output to bridge the between the deaf/hard of hearing people and normal people.</a:t>
            </a:r>
          </a:p>
        </p:txBody>
      </p:sp>
    </p:spTree>
    <p:extLst>
      <p:ext uri="{BB962C8B-B14F-4D97-AF65-F5344CB8AC3E}">
        <p14:creationId xmlns:p14="http://schemas.microsoft.com/office/powerpoint/2010/main" val="94503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19C25-9A55-4005-18F2-78F05AFF71A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F6B9A2E-D61A-667E-A9D5-869A51EF8FB4}"/>
              </a:ext>
            </a:extLst>
          </p:cNvPr>
          <p:cNvSpPr>
            <a:spLocks noGrp="1"/>
          </p:cNvSpPr>
          <p:nvPr>
            <p:ph type="title"/>
          </p:nvPr>
        </p:nvSpPr>
        <p:spPr>
          <a:xfrm>
            <a:off x="7512000" y="0"/>
            <a:ext cx="4680000" cy="6715760"/>
          </a:xfrm>
        </p:spPr>
        <p:txBody>
          <a:bodyPr>
            <a:normAutofit/>
          </a:bodyPr>
          <a:lstStyle/>
          <a:p>
            <a:pPr algn="ctr"/>
            <a:r>
              <a:rPr lang="en-US" sz="5100" dirty="0"/>
              <a:t>Motivation</a:t>
            </a:r>
          </a:p>
        </p:txBody>
      </p:sp>
      <p:sp>
        <p:nvSpPr>
          <p:cNvPr id="5" name="Content Placeholder 4">
            <a:extLst>
              <a:ext uri="{FF2B5EF4-FFF2-40B4-BE49-F238E27FC236}">
                <a16:creationId xmlns:a16="http://schemas.microsoft.com/office/drawing/2014/main" id="{8D22F545-EBDE-4165-CB51-60F4C9739014}"/>
              </a:ext>
            </a:extLst>
          </p:cNvPr>
          <p:cNvSpPr>
            <a:spLocks noGrp="1"/>
          </p:cNvSpPr>
          <p:nvPr>
            <p:ph idx="1"/>
          </p:nvPr>
        </p:nvSpPr>
        <p:spPr>
          <a:xfrm>
            <a:off x="0" y="0"/>
            <a:ext cx="7512000" cy="6715760"/>
          </a:xfrm>
        </p:spPr>
        <p:txBody>
          <a:bodyPr>
            <a:normAutofit/>
          </a:bodyPr>
          <a:lstStyle/>
          <a:p>
            <a:r>
              <a:rPr lang="en-US" dirty="0"/>
              <a:t>Deaf and hard-of-hearing individuals face significant communication challenges in daily life.</a:t>
            </a:r>
          </a:p>
          <a:p>
            <a:r>
              <a:rPr lang="en-US" dirty="0"/>
              <a:t>Current solutions like interpreters and closed captioning are often costly, limited, or not available in real-time.</a:t>
            </a:r>
          </a:p>
          <a:p>
            <a:r>
              <a:rPr lang="en-US" dirty="0"/>
              <a:t>These barriers restrict access to education, employment, healthcare, and social inclusion.</a:t>
            </a:r>
          </a:p>
          <a:p>
            <a:r>
              <a:rPr lang="en-US" dirty="0"/>
              <a:t>The project aims to leverage artificial intelligence to build an accurate, real-time ASL recognition system.</a:t>
            </a:r>
          </a:p>
          <a:p>
            <a:r>
              <a:rPr lang="en-US" dirty="0"/>
              <a:t>The goal is to improve accessibility, enable smoother communication, and promote equal opportunities for the deaf and hard-of-hearing community.</a:t>
            </a:r>
          </a:p>
        </p:txBody>
      </p:sp>
    </p:spTree>
    <p:extLst>
      <p:ext uri="{BB962C8B-B14F-4D97-AF65-F5344CB8AC3E}">
        <p14:creationId xmlns:p14="http://schemas.microsoft.com/office/powerpoint/2010/main" val="79780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8A878-1331-E727-9602-F516224F52E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52386452-7246-DDCC-00DF-61C2164463A9}"/>
              </a:ext>
            </a:extLst>
          </p:cNvPr>
          <p:cNvSpPr>
            <a:spLocks noGrp="1"/>
          </p:cNvSpPr>
          <p:nvPr>
            <p:ph type="title"/>
          </p:nvPr>
        </p:nvSpPr>
        <p:spPr>
          <a:xfrm>
            <a:off x="7512000" y="0"/>
            <a:ext cx="4680000" cy="6695440"/>
          </a:xfrm>
        </p:spPr>
        <p:txBody>
          <a:bodyPr>
            <a:normAutofit/>
          </a:bodyPr>
          <a:lstStyle/>
          <a:p>
            <a:pPr algn="ctr"/>
            <a:r>
              <a:rPr lang="en-IN" sz="5100" dirty="0"/>
              <a:t>SCOPE</a:t>
            </a:r>
            <a:endParaRPr lang="en-US" sz="5100" dirty="0"/>
          </a:p>
        </p:txBody>
      </p:sp>
      <p:sp>
        <p:nvSpPr>
          <p:cNvPr id="4" name="Content Placeholder 3">
            <a:extLst>
              <a:ext uri="{FF2B5EF4-FFF2-40B4-BE49-F238E27FC236}">
                <a16:creationId xmlns:a16="http://schemas.microsoft.com/office/drawing/2014/main" id="{55E6B5B6-7996-F022-F7EF-696866493AF5}"/>
              </a:ext>
            </a:extLst>
          </p:cNvPr>
          <p:cNvSpPr>
            <a:spLocks noGrp="1"/>
          </p:cNvSpPr>
          <p:nvPr>
            <p:ph idx="1"/>
          </p:nvPr>
        </p:nvSpPr>
        <p:spPr>
          <a:xfrm>
            <a:off x="838200" y="325120"/>
            <a:ext cx="6156323" cy="7020560"/>
          </a:xfrm>
        </p:spPr>
        <p:txBody>
          <a:bodyPr>
            <a:normAutofit/>
          </a:bodyPr>
          <a:lstStyle/>
          <a:p>
            <a:r>
              <a:rPr lang="en-US" sz="3200" dirty="0"/>
              <a:t>Web Application Development</a:t>
            </a:r>
          </a:p>
          <a:p>
            <a:r>
              <a:rPr lang="en-US" sz="3200" dirty="0"/>
              <a:t>Gestures-Text-Speech Conversion</a:t>
            </a:r>
          </a:p>
          <a:p>
            <a:r>
              <a:rPr lang="en-US" sz="3200" dirty="0"/>
              <a:t>Enhancing Model Accuracy</a:t>
            </a:r>
          </a:p>
          <a:p>
            <a:r>
              <a:rPr lang="en-US" sz="3200" dirty="0"/>
              <a:t>Multilingual Translation</a:t>
            </a:r>
          </a:p>
          <a:p>
            <a:r>
              <a:rPr lang="en-US" sz="3200" dirty="0"/>
              <a:t>User Experience Improvements</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368017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7D3A1-39C8-0A04-9CCA-CC196BA2A15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58ACFBE-B5EF-79D8-4C0A-35FA7636A712}"/>
              </a:ext>
            </a:extLst>
          </p:cNvPr>
          <p:cNvSpPr>
            <a:spLocks noGrp="1"/>
          </p:cNvSpPr>
          <p:nvPr>
            <p:ph type="title"/>
          </p:nvPr>
        </p:nvSpPr>
        <p:spPr>
          <a:xfrm>
            <a:off x="7512000" y="0"/>
            <a:ext cx="4680000" cy="6736080"/>
          </a:xfrm>
        </p:spPr>
        <p:txBody>
          <a:bodyPr>
            <a:normAutofit/>
          </a:bodyPr>
          <a:lstStyle/>
          <a:p>
            <a:pPr algn="ctr"/>
            <a:r>
              <a:rPr lang="en-US" sz="5100" dirty="0"/>
              <a:t>OBEJCTIVES</a:t>
            </a:r>
          </a:p>
        </p:txBody>
      </p:sp>
      <p:sp>
        <p:nvSpPr>
          <p:cNvPr id="4" name="Content Placeholder 3">
            <a:extLst>
              <a:ext uri="{FF2B5EF4-FFF2-40B4-BE49-F238E27FC236}">
                <a16:creationId xmlns:a16="http://schemas.microsoft.com/office/drawing/2014/main" id="{258BDA2D-D7ED-6372-1B80-0705DFBDE244}"/>
              </a:ext>
            </a:extLst>
          </p:cNvPr>
          <p:cNvSpPr>
            <a:spLocks noGrp="1"/>
          </p:cNvSpPr>
          <p:nvPr>
            <p:ph idx="1"/>
          </p:nvPr>
        </p:nvSpPr>
        <p:spPr/>
        <p:txBody>
          <a:bodyPr>
            <a:normAutofit/>
          </a:bodyPr>
          <a:lstStyle/>
          <a:p>
            <a:r>
              <a:rPr lang="en-US" sz="3200" dirty="0"/>
              <a:t>Develop an AI system to translate American Sign Language (ASL) gestures into text or speech.</a:t>
            </a:r>
          </a:p>
          <a:p>
            <a:endParaRPr lang="en-US" sz="3200" dirty="0"/>
          </a:p>
          <a:p>
            <a:r>
              <a:rPr lang="en-US" sz="3200" dirty="0"/>
              <a:t>Ensure real-time recognition with high accuracy for seamless communication.</a:t>
            </a:r>
          </a:p>
        </p:txBody>
      </p:sp>
    </p:spTree>
    <p:extLst>
      <p:ext uri="{BB962C8B-B14F-4D97-AF65-F5344CB8AC3E}">
        <p14:creationId xmlns:p14="http://schemas.microsoft.com/office/powerpoint/2010/main" val="326156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E1EF4-9F11-361F-CA4C-9A8E6EAC093F}"/>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510BE55-910C-EFDA-563F-8353CA88F996}"/>
              </a:ext>
            </a:extLst>
          </p:cNvPr>
          <p:cNvSpPr>
            <a:spLocks noGrp="1"/>
          </p:cNvSpPr>
          <p:nvPr>
            <p:ph type="title"/>
          </p:nvPr>
        </p:nvSpPr>
        <p:spPr>
          <a:xfrm>
            <a:off x="7512000" y="0"/>
            <a:ext cx="4680000" cy="6724891"/>
          </a:xfrm>
        </p:spPr>
        <p:txBody>
          <a:bodyPr>
            <a:normAutofit/>
          </a:bodyPr>
          <a:lstStyle/>
          <a:p>
            <a:pPr algn="ctr"/>
            <a:r>
              <a:rPr lang="en-US" sz="5100" b="1" dirty="0"/>
              <a:t>FEASIBILITY</a:t>
            </a:r>
            <a:endParaRPr lang="en-US" sz="5100" dirty="0"/>
          </a:p>
        </p:txBody>
      </p:sp>
      <p:sp>
        <p:nvSpPr>
          <p:cNvPr id="4" name="Content Placeholder 3">
            <a:extLst>
              <a:ext uri="{FF2B5EF4-FFF2-40B4-BE49-F238E27FC236}">
                <a16:creationId xmlns:a16="http://schemas.microsoft.com/office/drawing/2014/main" id="{A88016B1-1011-8A9B-5A16-FB1D73049922}"/>
              </a:ext>
            </a:extLst>
          </p:cNvPr>
          <p:cNvSpPr>
            <a:spLocks noGrp="1"/>
          </p:cNvSpPr>
          <p:nvPr>
            <p:ph idx="1"/>
          </p:nvPr>
        </p:nvSpPr>
        <p:spPr>
          <a:xfrm>
            <a:off x="0" y="-937549"/>
            <a:ext cx="7512000" cy="8021256"/>
          </a:xfrm>
        </p:spPr>
        <p:txBody>
          <a:bodyPr>
            <a:normAutofit fontScale="32500" lnSpcReduction="20000"/>
          </a:bodyPr>
          <a:lstStyle/>
          <a:p>
            <a:pPr>
              <a:buNone/>
            </a:pPr>
            <a:endParaRPr lang="en-US" sz="2800" b="1" dirty="0"/>
          </a:p>
          <a:p>
            <a:pPr>
              <a:buFont typeface="Arial" panose="020B0604020202020204" pitchFamily="34" charset="0"/>
              <a:buChar char="•"/>
            </a:pPr>
            <a:r>
              <a:rPr lang="en-US" sz="8000" b="1" dirty="0"/>
              <a:t>AI/ML Maturity:</a:t>
            </a:r>
            <a:r>
              <a:rPr lang="en-US" sz="8000" dirty="0"/>
              <a:t> Significant progress in deep learning, computer vision provides a strong foundation. Techniques like convolutional neural networks (CNNs) for gesture recognition and recurrent neural networks (RNNs) or YOLO are well-established.</a:t>
            </a:r>
          </a:p>
          <a:p>
            <a:pPr>
              <a:buFont typeface="Arial" panose="020B0604020202020204" pitchFamily="34" charset="0"/>
              <a:buChar char="•"/>
            </a:pPr>
            <a:r>
              <a:rPr lang="en-US" sz="8000" b="1" dirty="0"/>
              <a:t>Hardware Capabilities:</a:t>
            </a:r>
            <a:r>
              <a:rPr lang="en-US" sz="8000" dirty="0"/>
              <a:t> Modern GPUs and specialized AI accelerators can handle the computational demands of real-time gesture recognition and processing.</a:t>
            </a:r>
          </a:p>
          <a:p>
            <a:pPr>
              <a:buFont typeface="Arial" panose="020B0604020202020204" pitchFamily="34" charset="0"/>
              <a:buChar char="•"/>
            </a:pPr>
            <a:r>
              <a:rPr lang="en-US" sz="8000" b="1" dirty="0"/>
              <a:t>Existing Datasets (Potential):</a:t>
            </a:r>
            <a:r>
              <a:rPr lang="en-US" sz="8000" dirty="0"/>
              <a:t> While specific ASL datasets for real-time translation might be limited, research and development in sign language recognition are ongoing.</a:t>
            </a:r>
          </a:p>
          <a:p>
            <a:pPr>
              <a:buFont typeface="Arial" panose="020B0604020202020204" pitchFamily="34" charset="0"/>
              <a:buChar char="•"/>
            </a:pPr>
            <a:r>
              <a:rPr lang="en-US" sz="8000" b="1" dirty="0"/>
              <a:t>Frameworks &amp; Libraries:</a:t>
            </a:r>
            <a:r>
              <a:rPr lang="en-US" sz="8000" dirty="0"/>
              <a:t> Robust open-source AI frameworks (e.g., TensorFlow, </a:t>
            </a:r>
            <a:r>
              <a:rPr lang="en-US" sz="8000" dirty="0" err="1"/>
              <a:t>PyTorch</a:t>
            </a:r>
            <a:r>
              <a:rPr lang="en-US" sz="8000" dirty="0"/>
              <a:t>) and libraries provide the necessary tools for rapid prototyping and development.</a:t>
            </a:r>
          </a:p>
        </p:txBody>
      </p:sp>
    </p:spTree>
    <p:extLst>
      <p:ext uri="{BB962C8B-B14F-4D97-AF65-F5344CB8AC3E}">
        <p14:creationId xmlns:p14="http://schemas.microsoft.com/office/powerpoint/2010/main" val="175778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fontScheme name="MS Surge Teach Light and Dark">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98415_win32_fixed" id="{1E7205E9-DD76-422B-B9FD-343E9C2C894B}" vid="{008E2BBC-A2E4-4140-B026-F6CAB78406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ppt/theme/themeOverride2.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7B5194-E537-408E-9CFF-66A6141D5DE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F9969FA-0C19-40F2-9B6F-EADA7B231A6C}">
  <ds:schemaRefs>
    <ds:schemaRef ds:uri="http://schemas.microsoft.com/sharepoint/v3/contenttype/forms"/>
  </ds:schemaRefs>
</ds:datastoreItem>
</file>

<file path=customXml/itemProps3.xml><?xml version="1.0" encoding="utf-8"?>
<ds:datastoreItem xmlns:ds="http://schemas.openxmlformats.org/officeDocument/2006/customXml" ds:itemID="{4FCFB5EA-1DDA-4423-A8FC-85579F36DE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 Boardroom</Template>
  <TotalTime>1035</TotalTime>
  <Words>2902</Words>
  <Application>Microsoft Office PowerPoint</Application>
  <PresentationFormat>Widescreen</PresentationFormat>
  <Paragraphs>408</Paragraphs>
  <Slides>42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Arial Black</vt:lpstr>
      <vt:lpstr>Bahnschrift Condensed</vt:lpstr>
      <vt:lpstr>Calibri</vt:lpstr>
      <vt:lpstr>Calibri Light</vt:lpstr>
      <vt:lpstr>Cambria</vt:lpstr>
      <vt:lpstr>Wingdings</vt:lpstr>
      <vt:lpstr>Office Theme</vt:lpstr>
      <vt:lpstr>ASL APPLICATION </vt:lpstr>
      <vt:lpstr>Overview</vt:lpstr>
      <vt:lpstr>    INTRODUCTION </vt:lpstr>
      <vt:lpstr>INTRODUCTION </vt:lpstr>
      <vt:lpstr>PROBLEM STATEMENT</vt:lpstr>
      <vt:lpstr>Motivation</vt:lpstr>
      <vt:lpstr>SCOPE</vt:lpstr>
      <vt:lpstr>OBEJCTIVES</vt:lpstr>
      <vt:lpstr>FEASIBILITY</vt:lpstr>
      <vt:lpstr>FEASIBILITY</vt:lpstr>
      <vt:lpstr>LITERATURE SURVEY</vt:lpstr>
      <vt:lpstr>PowerPoint Presentation</vt:lpstr>
      <vt:lpstr>PowerPoint Presentation</vt:lpstr>
      <vt:lpstr>MODEL ARCHITECHTURE</vt:lpstr>
      <vt:lpstr>PowerPoint Presentation</vt:lpstr>
      <vt:lpstr>SOFTWARE REQUIREMENTS </vt:lpstr>
      <vt:lpstr>HARDWARE REQUIREMENTS </vt:lpstr>
      <vt:lpstr>PROPOSED SYSTEM</vt:lpstr>
      <vt:lpstr>UML DIAGRAM </vt:lpstr>
      <vt:lpstr>DETAILED WORKING DESIGN </vt:lpstr>
      <vt:lpstr>DATASET &amp; MODEL TRAINING </vt:lpstr>
      <vt:lpstr>PowerPoint Presentation</vt:lpstr>
      <vt:lpstr>PowerPoint Presentation</vt:lpstr>
      <vt:lpstr>PowerPoint Presentation</vt:lpstr>
      <vt:lpstr>PowerPoint Presentation</vt:lpstr>
      <vt:lpstr>PowerPoint Presentation</vt:lpstr>
      <vt:lpstr>PowerPoint Presentation</vt:lpstr>
      <vt:lpstr>VALIDATION &amp; TESTING </vt:lpstr>
      <vt:lpstr>PowerPoint Presentation</vt:lpstr>
      <vt:lpstr>PowerPoint Presentation</vt:lpstr>
      <vt:lpstr>PowerPoint Presentation</vt:lpstr>
      <vt:lpstr>PowerPoint Presentation</vt:lpstr>
      <vt:lpstr>PowerPoint Presentation</vt:lpstr>
      <vt:lpstr>PowerPoint Presentation</vt:lpstr>
      <vt:lpstr>OUTPUTS</vt:lpstr>
      <vt:lpstr>PowerPoint Presentation</vt:lpstr>
      <vt:lpstr>PowerPoint Presentation</vt:lpstr>
      <vt:lpstr>PowerPoint Presentation</vt:lpstr>
      <vt:lpstr>PowerPoint Presentation</vt:lpstr>
      <vt:lpstr>PowerPoint Presentation</vt:lpstr>
      <vt:lpstr>Conclusion </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AVISHKAR KARCHE</dc:creator>
  <cp:lastModifiedBy>AVISHKAR KARCHE</cp:lastModifiedBy>
  <cp:revision>71</cp:revision>
  <dcterms:created xsi:type="dcterms:W3CDTF">2025-06-02T08:32:57Z</dcterms:created>
  <dcterms:modified xsi:type="dcterms:W3CDTF">2025-06-27T07:05:35Z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